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5" r:id="rId9"/>
    <p:sldId id="266" r:id="rId10"/>
    <p:sldId id="267" r:id="rId11"/>
    <p:sldId id="26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816"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3C4098-C9C7-CC46-BB21-BAD681203C2F}" type="datetimeFigureOut">
              <a:rPr lang="en-US" smtClean="0"/>
              <a:t>4/9/13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CCD09A-8510-9D43-B03A-38BDC6BF72DD}" type="slidenum">
              <a:rPr lang="en-US" smtClean="0"/>
              <a:t>‹#›</a:t>
            </a:fld>
            <a:endParaRPr lang="en-US"/>
          </a:p>
        </p:txBody>
      </p:sp>
    </p:spTree>
    <p:extLst>
      <p:ext uri="{BB962C8B-B14F-4D97-AF65-F5344CB8AC3E}">
        <p14:creationId xmlns:p14="http://schemas.microsoft.com/office/powerpoint/2010/main" val="26424350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CCD09A-8510-9D43-B03A-38BDC6BF72DD}" type="slidenum">
              <a:rPr lang="en-US" smtClean="0"/>
              <a:t>5</a:t>
            </a:fld>
            <a:endParaRPr lang="en-US"/>
          </a:p>
        </p:txBody>
      </p:sp>
    </p:spTree>
    <p:extLst>
      <p:ext uri="{BB962C8B-B14F-4D97-AF65-F5344CB8AC3E}">
        <p14:creationId xmlns:p14="http://schemas.microsoft.com/office/powerpoint/2010/main" val="1811683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A2D7AD0-6739-CE46-9DF6-72ABA9D6E16E}" type="datetimeFigureOut">
              <a:rPr lang="en-US" smtClean="0"/>
              <a:t>4/9/13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0D9C0-9A88-7447-81AF-B169D1D11BF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D7AD0-6739-CE46-9DF6-72ABA9D6E16E}" type="datetimeFigureOut">
              <a:rPr lang="en-US" smtClean="0"/>
              <a:t>4/9/13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0D9C0-9A88-7447-81AF-B169D1D11BF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D7AD0-6739-CE46-9DF6-72ABA9D6E16E}" type="datetimeFigureOut">
              <a:rPr lang="en-US" smtClean="0"/>
              <a:t>4/9/13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0D9C0-9A88-7447-81AF-B169D1D11BF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D7AD0-6739-CE46-9DF6-72ABA9D6E16E}" type="datetimeFigureOut">
              <a:rPr lang="en-US" smtClean="0"/>
              <a:t>4/9/13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0D9C0-9A88-7447-81AF-B169D1D11BF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D7AD0-6739-CE46-9DF6-72ABA9D6E16E}" type="datetimeFigureOut">
              <a:rPr lang="en-US" smtClean="0"/>
              <a:t>4/9/13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0D9C0-9A88-7447-81AF-B169D1D11BF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2D7AD0-6739-CE46-9DF6-72ABA9D6E16E}" type="datetimeFigureOut">
              <a:rPr lang="en-US" smtClean="0"/>
              <a:t>4/9/13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0D9C0-9A88-7447-81AF-B169D1D11BF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D7AD0-6739-CE46-9DF6-72ABA9D6E16E}" type="datetimeFigureOut">
              <a:rPr lang="en-US" smtClean="0"/>
              <a:t>4/9/13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C0D9C0-9A88-7447-81AF-B169D1D11BF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D7AD0-6739-CE46-9DF6-72ABA9D6E16E}" type="datetimeFigureOut">
              <a:rPr lang="en-US" smtClean="0"/>
              <a:t>4/9/13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C0D9C0-9A88-7447-81AF-B169D1D11BF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D7AD0-6739-CE46-9DF6-72ABA9D6E16E}" type="datetimeFigureOut">
              <a:rPr lang="en-US" smtClean="0"/>
              <a:t>4/9/13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C0D9C0-9A88-7447-81AF-B169D1D11BF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D7AD0-6739-CE46-9DF6-72ABA9D6E16E}" type="datetimeFigureOut">
              <a:rPr lang="en-US" smtClean="0"/>
              <a:t>4/9/13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0D9C0-9A88-7447-81AF-B169D1D11BFB}"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A2D7AD0-6739-CE46-9DF6-72ABA9D6E16E}" type="datetimeFigureOut">
              <a:rPr lang="en-US" smtClean="0"/>
              <a:t>4/9/13</a:t>
            </a:fld>
            <a:endParaRPr lang="en-US"/>
          </a:p>
        </p:txBody>
      </p:sp>
      <p:sp>
        <p:nvSpPr>
          <p:cNvPr id="9" name="Slide Number Placeholder 8"/>
          <p:cNvSpPr>
            <a:spLocks noGrp="1"/>
          </p:cNvSpPr>
          <p:nvPr>
            <p:ph type="sldNum" sz="quarter" idx="11"/>
          </p:nvPr>
        </p:nvSpPr>
        <p:spPr/>
        <p:txBody>
          <a:bodyPr/>
          <a:lstStyle/>
          <a:p>
            <a:fld id="{39C0D9C0-9A88-7447-81AF-B169D1D11BF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9C0D9C0-9A88-7447-81AF-B169D1D11BFB}"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A2D7AD0-6739-CE46-9DF6-72ABA9D6E16E}" type="datetimeFigureOut">
              <a:rPr lang="en-US" smtClean="0"/>
              <a:t>4/9/13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rcademicskillbuilder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eD41a5UjS9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heppardsoftware.com/mathgames/earlymath/on_time_game1.htm" TargetMode="External"/><Relationship Id="rId4" Type="http://schemas.openxmlformats.org/officeDocument/2006/relationships/hyperlink" Target="http://www.sheppardsoftware.com/mathgames/earlymath/clock_shoot.htm"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First Grade Benchmark 4</a:t>
            </a:r>
            <a:br>
              <a:rPr lang="en-US" dirty="0" smtClean="0"/>
            </a:br>
            <a:r>
              <a:rPr lang="en-US" dirty="0" smtClean="0"/>
              <a:t>Boot Camp</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511521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Talk</a:t>
            </a:r>
            <a:endParaRPr lang="en-US" dirty="0"/>
          </a:p>
        </p:txBody>
      </p:sp>
      <p:sp>
        <p:nvSpPr>
          <p:cNvPr id="3" name="Content Placeholder 2"/>
          <p:cNvSpPr>
            <a:spLocks noGrp="1"/>
          </p:cNvSpPr>
          <p:nvPr>
            <p:ph idx="1"/>
          </p:nvPr>
        </p:nvSpPr>
        <p:spPr>
          <a:xfrm>
            <a:off x="457200" y="1202267"/>
            <a:ext cx="7620000" cy="5266266"/>
          </a:xfrm>
        </p:spPr>
        <p:txBody>
          <a:bodyPr>
            <a:noAutofit/>
          </a:bodyPr>
          <a:lstStyle/>
          <a:p>
            <a:r>
              <a:rPr lang="en-US" sz="1600" dirty="0" smtClean="0"/>
              <a:t>Level Three: The explaining child manages the questioning and justifying.  Children assist each other in understanding and correcting errors and in explaining more fully.  The teacher monitors and assists and extends only as needed</a:t>
            </a:r>
            <a:r>
              <a:rPr lang="en-US" sz="1600" dirty="0" smtClean="0"/>
              <a:t>.</a:t>
            </a:r>
            <a:endParaRPr lang="en-US" sz="1600" dirty="0" smtClean="0"/>
          </a:p>
          <a:p>
            <a:r>
              <a:rPr lang="en-US" sz="1600" dirty="0" smtClean="0"/>
              <a:t>Example Story Problem: Joe at 4 green grapes and 5 purple grapes.  How many grapes did he eat?</a:t>
            </a:r>
          </a:p>
          <a:p>
            <a:pPr marL="114300" indent="0">
              <a:buNone/>
            </a:pPr>
            <a:endParaRPr lang="en-US" sz="1800" dirty="0"/>
          </a:p>
          <a:p>
            <a:pPr marL="114300" indent="0">
              <a:buNone/>
            </a:pPr>
            <a:r>
              <a:rPr lang="en-US" sz="1600" b="1" dirty="0" smtClean="0"/>
              <a:t>Who will show us how to find the answer?</a:t>
            </a:r>
          </a:p>
          <a:p>
            <a:pPr marL="114300" indent="0">
              <a:buNone/>
            </a:pPr>
            <a:r>
              <a:rPr lang="en-US" sz="1600" i="1" dirty="0" smtClean="0"/>
              <a:t>Julia: I know that green grapes and purple grapes are both grapes, so I have to add 4 + 5.  I know that is 9, so the answer is 9 grapes.  I also made a drawing to be sure I was right.  Here is my drawing</a:t>
            </a:r>
            <a:r>
              <a:rPr lang="en-US" sz="1600" i="1" dirty="0" smtClean="0"/>
              <a:t>.</a:t>
            </a:r>
            <a:endParaRPr lang="en-US" sz="1600" i="1" dirty="0"/>
          </a:p>
          <a:p>
            <a:pPr marL="114300" indent="0">
              <a:buNone/>
            </a:pPr>
            <a:r>
              <a:rPr lang="en-US" sz="1600" i="1" dirty="0" smtClean="0"/>
              <a:t>        0 </a:t>
            </a:r>
            <a:r>
              <a:rPr lang="en-US" sz="1600" i="1" dirty="0" smtClean="0"/>
              <a:t>0 0 0</a:t>
            </a:r>
          </a:p>
          <a:p>
            <a:pPr marL="114300" indent="0">
              <a:buNone/>
            </a:pPr>
            <a:r>
              <a:rPr lang="en-US" sz="1600" i="1" dirty="0" smtClean="0"/>
              <a:t>       0 </a:t>
            </a:r>
            <a:r>
              <a:rPr lang="en-US" sz="1600" i="1" dirty="0" smtClean="0"/>
              <a:t>0 0 </a:t>
            </a:r>
            <a:r>
              <a:rPr lang="en-US" sz="1600" i="1" dirty="0" smtClean="0"/>
              <a:t>0</a:t>
            </a:r>
            <a:endParaRPr lang="en-US" sz="1600" i="1" dirty="0" smtClean="0"/>
          </a:p>
          <a:p>
            <a:pPr marL="114300" indent="0">
              <a:buNone/>
            </a:pPr>
            <a:r>
              <a:rPr lang="en-US" sz="1600" i="1" dirty="0" smtClean="0"/>
              <a:t>Bob: I think your answer is right, but your drawing only shows 8.  You need to fix your drawing</a:t>
            </a:r>
            <a:r>
              <a:rPr lang="en-US" sz="1600" i="1" dirty="0" smtClean="0"/>
              <a:t>.</a:t>
            </a:r>
            <a:endParaRPr lang="en-US" sz="1600" i="1" dirty="0"/>
          </a:p>
          <a:p>
            <a:pPr marL="114300" indent="0">
              <a:buNone/>
            </a:pPr>
            <a:r>
              <a:rPr lang="en-US" sz="1600" i="1" dirty="0" smtClean="0"/>
              <a:t>Nancy: Yes, when I count your circles you are showing 4 + 4.  So draw another circle</a:t>
            </a:r>
            <a:r>
              <a:rPr lang="en-US" sz="1600" i="1" dirty="0" smtClean="0"/>
              <a:t>.</a:t>
            </a:r>
            <a:endParaRPr lang="en-US" sz="1600" i="1" dirty="0" smtClean="0"/>
          </a:p>
          <a:p>
            <a:pPr marL="114300" indent="0">
              <a:buNone/>
            </a:pPr>
            <a:r>
              <a:rPr lang="en-US" sz="1600" b="1" dirty="0" smtClean="0"/>
              <a:t>How can we be sure that we make the right drawing?</a:t>
            </a:r>
          </a:p>
          <a:p>
            <a:pPr marL="114300" indent="0">
              <a:buNone/>
            </a:pPr>
            <a:r>
              <a:rPr lang="en-US" sz="1600" i="1" dirty="0" smtClean="0"/>
              <a:t>Julia: I should have checked my drawing to be sure I made 4 + 5.  So we should always check what we do</a:t>
            </a:r>
            <a:r>
              <a:rPr lang="en-US" sz="1600" i="1" dirty="0" smtClean="0"/>
              <a:t>.</a:t>
            </a:r>
            <a:endParaRPr lang="en-US" sz="1600" i="1" dirty="0" smtClean="0"/>
          </a:p>
          <a:p>
            <a:pPr marL="114300" indent="0">
              <a:buNone/>
            </a:pPr>
            <a:r>
              <a:rPr lang="en-US" sz="1600" i="1" dirty="0" smtClean="0"/>
              <a:t>Nancy: We need to count each thing when we make drawings.  We have to be sure and not guess that it looks right.</a:t>
            </a:r>
          </a:p>
        </p:txBody>
      </p:sp>
    </p:spTree>
    <p:extLst>
      <p:ext uri="{BB962C8B-B14F-4D97-AF65-F5344CB8AC3E}">
        <p14:creationId xmlns:p14="http://schemas.microsoft.com/office/powerpoint/2010/main" val="5080834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Fluency</a:t>
            </a:r>
            <a:endParaRPr lang="en-US" dirty="0"/>
          </a:p>
        </p:txBody>
      </p:sp>
      <p:sp>
        <p:nvSpPr>
          <p:cNvPr id="3" name="Content Placeholder 2"/>
          <p:cNvSpPr>
            <a:spLocks noGrp="1"/>
          </p:cNvSpPr>
          <p:nvPr>
            <p:ph idx="1"/>
          </p:nvPr>
        </p:nvSpPr>
        <p:spPr/>
        <p:txBody>
          <a:bodyPr/>
          <a:lstStyle/>
          <a:p>
            <a:r>
              <a:rPr lang="en-US" dirty="0" smtClean="0"/>
              <a:t>Virtual </a:t>
            </a:r>
            <a:r>
              <a:rPr lang="en-US" dirty="0" err="1" smtClean="0"/>
              <a:t>manipulatives</a:t>
            </a:r>
            <a:r>
              <a:rPr lang="en-US" dirty="0" smtClean="0"/>
              <a:t> games</a:t>
            </a:r>
          </a:p>
          <a:p>
            <a:r>
              <a:rPr lang="en-US" dirty="0" smtClean="0"/>
              <a:t>Randomness </a:t>
            </a:r>
            <a:r>
              <a:rPr lang="en-US" dirty="0" smtClean="0"/>
              <a:t>and white boards (</a:t>
            </a:r>
            <a:r>
              <a:rPr lang="en-US" dirty="0"/>
              <a:t>double, make ten, or make partners</a:t>
            </a:r>
            <a:r>
              <a:rPr lang="en-US" dirty="0" smtClean="0"/>
              <a:t>)</a:t>
            </a:r>
          </a:p>
          <a:p>
            <a:r>
              <a:rPr lang="en-US" dirty="0" smtClean="0"/>
              <a:t>Ten Spinner and </a:t>
            </a:r>
            <a:r>
              <a:rPr lang="en-US" dirty="0" smtClean="0"/>
              <a:t>place value dice.  Add numbers.</a:t>
            </a:r>
            <a:endParaRPr lang="en-US" dirty="0" smtClean="0"/>
          </a:p>
          <a:p>
            <a:r>
              <a:rPr lang="en-US" dirty="0" smtClean="0"/>
              <a:t>Spinner </a:t>
            </a:r>
            <a:r>
              <a:rPr lang="en-US" dirty="0" smtClean="0"/>
              <a:t>write numbers until next spin.</a:t>
            </a:r>
          </a:p>
          <a:p>
            <a:r>
              <a:rPr lang="en-US" dirty="0" smtClean="0"/>
              <a:t>Dice Cross </a:t>
            </a:r>
            <a:r>
              <a:rPr lang="en-US" dirty="0" smtClean="0"/>
              <a:t>out Ten – Making Ten</a:t>
            </a:r>
          </a:p>
          <a:p>
            <a:r>
              <a:rPr lang="en-US" dirty="0" smtClean="0"/>
              <a:t>Number Tile Comparison and Dice</a:t>
            </a:r>
          </a:p>
          <a:p>
            <a:r>
              <a:rPr lang="en-US" dirty="0" smtClean="0"/>
              <a:t>Counters, Math Mountains, Number Tiles, Geometry, Place Value </a:t>
            </a:r>
            <a:r>
              <a:rPr lang="en-US" dirty="0" smtClean="0"/>
              <a:t>Drawings</a:t>
            </a:r>
          </a:p>
          <a:p>
            <a:r>
              <a:rPr lang="en-US" dirty="0" smtClean="0">
                <a:hlinkClick r:id="rId2"/>
              </a:rPr>
              <a:t>http://www.arcademicskillbuilders.com/</a:t>
            </a:r>
            <a:endParaRPr lang="en-US" dirty="0" smtClean="0"/>
          </a:p>
          <a:p>
            <a:endParaRPr lang="en-US" dirty="0" smtClean="0"/>
          </a:p>
          <a:p>
            <a:pPr marL="114300" indent="0">
              <a:buNone/>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59444268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Clip</a:t>
            </a:r>
            <a:endParaRPr lang="en-US" dirty="0"/>
          </a:p>
        </p:txBody>
      </p:sp>
      <p:sp>
        <p:nvSpPr>
          <p:cNvPr id="3" name="Content Placeholder 2"/>
          <p:cNvSpPr>
            <a:spLocks noGrp="1"/>
          </p:cNvSpPr>
          <p:nvPr>
            <p:ph idx="1"/>
          </p:nvPr>
        </p:nvSpPr>
        <p:spPr/>
        <p:txBody>
          <a:bodyPr>
            <a:normAutofit/>
          </a:bodyPr>
          <a:lstStyle/>
          <a:p>
            <a:r>
              <a:rPr lang="en-US" sz="4800" dirty="0" smtClean="0"/>
              <a:t>Take That China</a:t>
            </a:r>
          </a:p>
          <a:p>
            <a:r>
              <a:rPr lang="en-US" sz="4800" dirty="0" smtClean="0">
                <a:hlinkClick r:id="rId2"/>
              </a:rPr>
              <a:t>Ellen</a:t>
            </a:r>
            <a:endParaRPr lang="en-US" sz="4800" dirty="0" smtClean="0"/>
          </a:p>
          <a:p>
            <a:endParaRPr lang="en-US" sz="4800" dirty="0"/>
          </a:p>
        </p:txBody>
      </p:sp>
    </p:spTree>
    <p:extLst>
      <p:ext uri="{BB962C8B-B14F-4D97-AF65-F5344CB8AC3E}">
        <p14:creationId xmlns:p14="http://schemas.microsoft.com/office/powerpoint/2010/main" val="37830049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Benchmark 4 – Key Ideas</a:t>
            </a:r>
            <a:endParaRPr lang="en-US" dirty="0"/>
          </a:p>
        </p:txBody>
      </p:sp>
      <p:sp>
        <p:nvSpPr>
          <p:cNvPr id="3" name="Content Placeholder 2"/>
          <p:cNvSpPr>
            <a:spLocks noGrp="1"/>
          </p:cNvSpPr>
          <p:nvPr>
            <p:ph idx="1"/>
          </p:nvPr>
        </p:nvSpPr>
        <p:spPr/>
        <p:txBody>
          <a:bodyPr/>
          <a:lstStyle/>
          <a:p>
            <a:r>
              <a:rPr lang="en-US" sz="4000" dirty="0" smtClean="0"/>
              <a:t>Geometry</a:t>
            </a:r>
          </a:p>
          <a:p>
            <a:r>
              <a:rPr lang="en-US" sz="4000" dirty="0" smtClean="0"/>
              <a:t>Measurement</a:t>
            </a:r>
          </a:p>
          <a:p>
            <a:r>
              <a:rPr lang="en-US" sz="4000" dirty="0" smtClean="0"/>
              <a:t>Equal Shares</a:t>
            </a:r>
          </a:p>
          <a:p>
            <a:r>
              <a:rPr lang="en-US" sz="4000" dirty="0" smtClean="0"/>
              <a:t>Addition/Subtraction Word Problems</a:t>
            </a:r>
          </a:p>
          <a:p>
            <a:r>
              <a:rPr lang="en-US" sz="4000" dirty="0" smtClean="0"/>
              <a:t>Fluency</a:t>
            </a:r>
          </a:p>
          <a:p>
            <a:endParaRPr lang="en-US" dirty="0"/>
          </a:p>
        </p:txBody>
      </p:sp>
    </p:spTree>
    <p:extLst>
      <p:ext uri="{BB962C8B-B14F-4D97-AF65-F5344CB8AC3E}">
        <p14:creationId xmlns:p14="http://schemas.microsoft.com/office/powerpoint/2010/main" val="400012619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Geometry</a:t>
            </a:r>
            <a:endParaRPr lang="en-US" dirty="0"/>
          </a:p>
        </p:txBody>
      </p:sp>
      <p:sp>
        <p:nvSpPr>
          <p:cNvPr id="3" name="Content Placeholder 2"/>
          <p:cNvSpPr>
            <a:spLocks noGrp="1"/>
          </p:cNvSpPr>
          <p:nvPr>
            <p:ph idx="1"/>
          </p:nvPr>
        </p:nvSpPr>
        <p:spPr/>
        <p:txBody>
          <a:bodyPr>
            <a:normAutofit fontScale="62500" lnSpcReduction="20000"/>
          </a:bodyPr>
          <a:lstStyle/>
          <a:p>
            <a:r>
              <a:rPr lang="en-US" sz="4500" dirty="0" smtClean="0"/>
              <a:t>Distinguish between defining attributes and non-defining attributes.</a:t>
            </a:r>
          </a:p>
          <a:p>
            <a:r>
              <a:rPr lang="en-US" sz="4500" dirty="0" smtClean="0"/>
              <a:t>Build and draw shapes that possess defining attributes</a:t>
            </a:r>
          </a:p>
          <a:p>
            <a:pPr lvl="1"/>
            <a:r>
              <a:rPr lang="en-US" sz="4500" dirty="0"/>
              <a:t>Defining attributes (number of vertices, number of sides</a:t>
            </a:r>
            <a:r>
              <a:rPr lang="en-US" sz="4500" dirty="0" smtClean="0"/>
              <a:t>)</a:t>
            </a:r>
          </a:p>
          <a:p>
            <a:r>
              <a:rPr lang="en-US" sz="4500" dirty="0" smtClean="0"/>
              <a:t>Compose 2 dimensional shapes or 3 dimensional shapes to create a composite shape. Compose new shapes from the composite shapes.</a:t>
            </a:r>
          </a:p>
          <a:p>
            <a:r>
              <a:rPr lang="en-US" sz="4500" dirty="0" smtClean="0"/>
              <a:t>(Guess my rule, Communication Game, What’s the in the bag?)</a:t>
            </a:r>
            <a:endParaRPr lang="en-US" dirty="0" smtClean="0"/>
          </a:p>
          <a:p>
            <a:pPr marL="114300" indent="0">
              <a:buNone/>
            </a:pPr>
            <a:r>
              <a:rPr lang="en-US" dirty="0"/>
              <a:t>	</a:t>
            </a:r>
            <a:endParaRPr lang="en-US" dirty="0" smtClean="0"/>
          </a:p>
          <a:p>
            <a:pPr marL="114300" indent="0">
              <a:buNone/>
            </a:pPr>
            <a:endParaRPr lang="en-US" dirty="0" smtClean="0"/>
          </a:p>
          <a:p>
            <a:endParaRPr lang="en-US" dirty="0"/>
          </a:p>
        </p:txBody>
      </p:sp>
    </p:spTree>
    <p:extLst>
      <p:ext uri="{BB962C8B-B14F-4D97-AF65-F5344CB8AC3E}">
        <p14:creationId xmlns:p14="http://schemas.microsoft.com/office/powerpoint/2010/main" val="8269604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 Time and length</a:t>
            </a:r>
            <a:endParaRPr lang="en-US" dirty="0"/>
          </a:p>
        </p:txBody>
      </p:sp>
      <p:sp>
        <p:nvSpPr>
          <p:cNvPr id="3" name="Content Placeholder 2"/>
          <p:cNvSpPr>
            <a:spLocks noGrp="1"/>
          </p:cNvSpPr>
          <p:nvPr>
            <p:ph idx="1"/>
          </p:nvPr>
        </p:nvSpPr>
        <p:spPr/>
        <p:txBody>
          <a:bodyPr>
            <a:normAutofit fontScale="92500"/>
          </a:bodyPr>
          <a:lstStyle/>
          <a:p>
            <a:r>
              <a:rPr lang="en-US" dirty="0" smtClean="0"/>
              <a:t>Tell and Write time in hours and half hours.</a:t>
            </a:r>
          </a:p>
          <a:p>
            <a:r>
              <a:rPr lang="en-US" dirty="0" smtClean="0"/>
              <a:t>Order three objects by length.</a:t>
            </a:r>
          </a:p>
          <a:p>
            <a:r>
              <a:rPr lang="en-US" dirty="0" smtClean="0"/>
              <a:t>Compare the length of two objects indirectly by using a third object.</a:t>
            </a:r>
          </a:p>
          <a:p>
            <a:r>
              <a:rPr lang="en-US" dirty="0" smtClean="0"/>
              <a:t>Express the length of an object as the number of units.  It is the number of same size length units with no gaps or overlaps.</a:t>
            </a:r>
          </a:p>
          <a:p>
            <a:r>
              <a:rPr lang="en-US" dirty="0" smtClean="0">
                <a:hlinkClick r:id="rId3"/>
              </a:rPr>
              <a:t>http://www.sheppardsoftware.com/mathgames/earlymath/on_time_game1.htm</a:t>
            </a:r>
            <a:endParaRPr lang="en-US" dirty="0" smtClean="0"/>
          </a:p>
          <a:p>
            <a:r>
              <a:rPr lang="en-US" dirty="0" smtClean="0">
                <a:hlinkClick r:id="rId4"/>
              </a:rPr>
              <a:t>http://www.sheppardsoftware.com/mathgames/earlymath/clock_shoot.htm</a:t>
            </a:r>
            <a:endParaRPr lang="en-US" dirty="0" smtClean="0"/>
          </a:p>
          <a:p>
            <a:r>
              <a:rPr lang="en-US" dirty="0" smtClean="0"/>
              <a:t>(</a:t>
            </a:r>
            <a:r>
              <a:rPr lang="en-US" dirty="0" smtClean="0"/>
              <a:t>Make your own clocks.  Set the time to an hour or a half hour.  Post the student clocks around the room and have students write the times for each clock; measurements toothpicks, paper clips, popsicle sticks, tongue depressors, daily routines.) </a:t>
            </a:r>
            <a:endParaRPr lang="en-US" dirty="0"/>
          </a:p>
        </p:txBody>
      </p:sp>
    </p:spTree>
    <p:extLst>
      <p:ext uri="{BB962C8B-B14F-4D97-AF65-F5344CB8AC3E}">
        <p14:creationId xmlns:p14="http://schemas.microsoft.com/office/powerpoint/2010/main" val="14975501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 Shares</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Circles and Rectangles</a:t>
            </a:r>
          </a:p>
          <a:p>
            <a:r>
              <a:rPr lang="en-US" sz="3200" i="1" dirty="0" smtClean="0"/>
              <a:t>Halves, fourths, quarters</a:t>
            </a:r>
          </a:p>
          <a:p>
            <a:r>
              <a:rPr lang="en-US" sz="3200" i="1" dirty="0" smtClean="0"/>
              <a:t>Half of, fourth of, quarter of</a:t>
            </a:r>
          </a:p>
          <a:p>
            <a:r>
              <a:rPr lang="en-US" sz="3200" dirty="0" smtClean="0"/>
              <a:t>Describe the whole and </a:t>
            </a:r>
            <a:r>
              <a:rPr lang="en-US" sz="3200" i="1" dirty="0" smtClean="0"/>
              <a:t>two of </a:t>
            </a:r>
            <a:r>
              <a:rPr lang="en-US" sz="3200" dirty="0" smtClean="0"/>
              <a:t>or </a:t>
            </a:r>
            <a:r>
              <a:rPr lang="en-US" sz="3200" i="1" dirty="0" smtClean="0"/>
              <a:t>four of </a:t>
            </a:r>
            <a:r>
              <a:rPr lang="en-US" sz="3200" dirty="0" smtClean="0"/>
              <a:t>the whole</a:t>
            </a:r>
            <a:endParaRPr lang="en-US" sz="3200" dirty="0"/>
          </a:p>
          <a:p>
            <a:r>
              <a:rPr lang="en-US" sz="3200" dirty="0" smtClean="0"/>
              <a:t>Multiple ways to create halves and fourths</a:t>
            </a:r>
          </a:p>
          <a:p>
            <a:endParaRPr lang="en-US" sz="3200" dirty="0"/>
          </a:p>
          <a:p>
            <a:r>
              <a:rPr lang="en-US" sz="3200" dirty="0" smtClean="0"/>
              <a:t>(construction paper shapes, graph </a:t>
            </a:r>
            <a:r>
              <a:rPr lang="en-US" sz="3200" dirty="0" smtClean="0"/>
              <a:t>paper, </a:t>
            </a:r>
            <a:r>
              <a:rPr lang="en-US" sz="3200" dirty="0" err="1" smtClean="0"/>
              <a:t>geoboards</a:t>
            </a:r>
            <a:r>
              <a:rPr lang="en-US" sz="3200" dirty="0" smtClean="0"/>
              <a:t>)</a:t>
            </a:r>
            <a:endParaRPr lang="en-US" sz="3200" dirty="0"/>
          </a:p>
        </p:txBody>
      </p:sp>
    </p:spTree>
    <p:extLst>
      <p:ext uri="{BB962C8B-B14F-4D97-AF65-F5344CB8AC3E}">
        <p14:creationId xmlns:p14="http://schemas.microsoft.com/office/powerpoint/2010/main" val="39154789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Problems</a:t>
            </a:r>
            <a:endParaRPr lang="en-US" dirty="0"/>
          </a:p>
        </p:txBody>
      </p:sp>
      <p:sp>
        <p:nvSpPr>
          <p:cNvPr id="3" name="Content Placeholder 2"/>
          <p:cNvSpPr>
            <a:spLocks noGrp="1"/>
          </p:cNvSpPr>
          <p:nvPr>
            <p:ph idx="1"/>
          </p:nvPr>
        </p:nvSpPr>
        <p:spPr/>
        <p:txBody>
          <a:bodyPr>
            <a:normAutofit/>
          </a:bodyPr>
          <a:lstStyle/>
          <a:p>
            <a:r>
              <a:rPr lang="en-US" sz="3200" b="1" dirty="0" smtClean="0"/>
              <a:t>Student Edition – Think Central</a:t>
            </a:r>
          </a:p>
          <a:p>
            <a:pPr marL="114300" indent="0">
              <a:buNone/>
            </a:pPr>
            <a:r>
              <a:rPr lang="en-US" sz="3200" dirty="0" smtClean="0"/>
              <a:t>Sample Problem Types</a:t>
            </a:r>
          </a:p>
          <a:p>
            <a:pPr marL="114300" indent="0">
              <a:buNone/>
            </a:pPr>
            <a:r>
              <a:rPr lang="en-US" sz="3200" dirty="0" smtClean="0"/>
              <a:t>Sample Representations</a:t>
            </a:r>
          </a:p>
          <a:p>
            <a:pPr marL="114300" indent="0">
              <a:buNone/>
            </a:pPr>
            <a:r>
              <a:rPr lang="en-US" sz="3200" dirty="0" smtClean="0"/>
              <a:t>Situation Equations </a:t>
            </a:r>
          </a:p>
          <a:p>
            <a:pPr marL="114300" indent="0">
              <a:buNone/>
            </a:pPr>
            <a:r>
              <a:rPr lang="en-US" sz="3200" dirty="0" smtClean="0"/>
              <a:t>Solution Equations</a:t>
            </a:r>
          </a:p>
          <a:p>
            <a:pPr marL="114300" indent="0">
              <a:buNone/>
            </a:pPr>
            <a:endParaRPr lang="en-US" sz="3200" dirty="0" smtClean="0"/>
          </a:p>
          <a:p>
            <a:r>
              <a:rPr lang="en-US" sz="3200" dirty="0" smtClean="0"/>
              <a:t>S1B – S3</a:t>
            </a:r>
          </a:p>
        </p:txBody>
      </p:sp>
    </p:spTree>
    <p:extLst>
      <p:ext uri="{BB962C8B-B14F-4D97-AF65-F5344CB8AC3E}">
        <p14:creationId xmlns:p14="http://schemas.microsoft.com/office/powerpoint/2010/main" val="2629806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Talk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Level One: A child briefly explains his or her thinking to others.  The teacher helps children listen to and help others, models fuller explaining and questioning by others, and briefly probes and extends children’s ideas.</a:t>
            </a:r>
            <a:endParaRPr lang="en-US" dirty="0"/>
          </a:p>
          <a:p>
            <a:endParaRPr lang="en-US" dirty="0" smtClean="0"/>
          </a:p>
          <a:p>
            <a:r>
              <a:rPr lang="en-US" dirty="0" smtClean="0"/>
              <a:t>Example Story Problem: 2 kittens sit in the window.  1 more kitten jumps up to join them.  How many kittens are in the window now?</a:t>
            </a:r>
          </a:p>
          <a:p>
            <a:endParaRPr lang="en-US" dirty="0"/>
          </a:p>
          <a:p>
            <a:pPr marL="114300" indent="0">
              <a:buNone/>
            </a:pPr>
            <a:r>
              <a:rPr lang="en-US" b="1" dirty="0" smtClean="0"/>
              <a:t>Who can tell us how many kittens are in the window?</a:t>
            </a:r>
          </a:p>
          <a:p>
            <a:pPr marL="114300" indent="0">
              <a:buNone/>
            </a:pPr>
            <a:r>
              <a:rPr lang="en-US" i="1" dirty="0" smtClean="0"/>
              <a:t>Billy: There are 3 kittens.</a:t>
            </a:r>
          </a:p>
          <a:p>
            <a:pPr marL="114300" indent="0">
              <a:buNone/>
            </a:pPr>
            <a:r>
              <a:rPr lang="en-US" b="1" dirty="0" smtClean="0"/>
              <a:t>How do you know?</a:t>
            </a:r>
          </a:p>
          <a:p>
            <a:pPr marL="114300" indent="0">
              <a:buNone/>
            </a:pPr>
            <a:r>
              <a:rPr lang="en-US" i="1" dirty="0" smtClean="0"/>
              <a:t>Billy: I know that 2 and 1 more is 3.</a:t>
            </a:r>
          </a:p>
          <a:p>
            <a:pPr marL="114300" indent="0">
              <a:buNone/>
            </a:pPr>
            <a:r>
              <a:rPr lang="en-US" b="1" dirty="0" smtClean="0"/>
              <a:t>Who found a different way to answer the problem?</a:t>
            </a:r>
          </a:p>
          <a:p>
            <a:pPr marL="114300" indent="0">
              <a:buNone/>
            </a:pPr>
            <a:r>
              <a:rPr lang="en-US" i="1" dirty="0" smtClean="0"/>
              <a:t>Lucy: I made a </a:t>
            </a:r>
            <a:r>
              <a:rPr lang="en-US" i="1" dirty="0" smtClean="0"/>
              <a:t>drawing </a:t>
            </a:r>
            <a:r>
              <a:rPr lang="en-US" i="1" dirty="0" smtClean="0"/>
              <a:t>with 2 circles and 1 circle and then counted </a:t>
            </a:r>
            <a:r>
              <a:rPr lang="en-US" i="1" dirty="0" smtClean="0"/>
              <a:t>the circles </a:t>
            </a:r>
            <a:r>
              <a:rPr lang="en-US" i="1" dirty="0" smtClean="0"/>
              <a:t>to find three.</a:t>
            </a:r>
            <a:endParaRPr lang="en-US" i="1" dirty="0"/>
          </a:p>
        </p:txBody>
      </p:sp>
    </p:spTree>
    <p:extLst>
      <p:ext uri="{BB962C8B-B14F-4D97-AF65-F5344CB8AC3E}">
        <p14:creationId xmlns:p14="http://schemas.microsoft.com/office/powerpoint/2010/main" val="391941501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505"/>
            <a:ext cx="7620000" cy="1143000"/>
          </a:xfrm>
        </p:spPr>
        <p:txBody>
          <a:bodyPr/>
          <a:lstStyle/>
          <a:p>
            <a:r>
              <a:rPr lang="en-US" dirty="0" smtClean="0"/>
              <a:t>Math Talk</a:t>
            </a:r>
            <a:endParaRPr lang="en-US" dirty="0"/>
          </a:p>
        </p:txBody>
      </p:sp>
      <p:sp>
        <p:nvSpPr>
          <p:cNvPr id="3" name="Content Placeholder 2"/>
          <p:cNvSpPr>
            <a:spLocks noGrp="1"/>
          </p:cNvSpPr>
          <p:nvPr>
            <p:ph idx="1"/>
          </p:nvPr>
        </p:nvSpPr>
        <p:spPr>
          <a:xfrm>
            <a:off x="457200" y="1015999"/>
            <a:ext cx="7620000" cy="5266267"/>
          </a:xfrm>
        </p:spPr>
        <p:txBody>
          <a:bodyPr>
            <a:noAutofit/>
          </a:bodyPr>
          <a:lstStyle/>
          <a:p>
            <a:r>
              <a:rPr lang="en-US" sz="1600" dirty="0" smtClean="0"/>
              <a:t>Level Two: A child A child gives a fuller explanation and answers questions from other children.  The teacher helps children listen to and ask good questions, models full explaining and questions (especially for new topics), and probes more deeply to help children compare and contrast methods.</a:t>
            </a:r>
            <a:endParaRPr lang="en-US" sz="1600" dirty="0"/>
          </a:p>
          <a:p>
            <a:r>
              <a:rPr lang="en-US" sz="1600" dirty="0" smtClean="0"/>
              <a:t>Example </a:t>
            </a:r>
            <a:r>
              <a:rPr lang="en-US" sz="1600" dirty="0" smtClean="0"/>
              <a:t>Story Problem: Snow has 8 marbles and 2 boxes.  How many marbles can she put in each box</a:t>
            </a:r>
            <a:r>
              <a:rPr lang="en-US" sz="1600" dirty="0" smtClean="0"/>
              <a:t>?</a:t>
            </a:r>
            <a:endParaRPr lang="en-US" sz="1800" dirty="0"/>
          </a:p>
          <a:p>
            <a:pPr marL="114300" indent="0">
              <a:buNone/>
            </a:pPr>
            <a:r>
              <a:rPr lang="en-US" sz="1800" b="1" dirty="0" smtClean="0"/>
              <a:t>How can we find the answer to this problem?</a:t>
            </a:r>
          </a:p>
          <a:p>
            <a:pPr marL="114300" indent="0">
              <a:buNone/>
            </a:pPr>
            <a:r>
              <a:rPr lang="en-US" sz="1800" i="1" dirty="0" smtClean="0"/>
              <a:t>Ruth: We can draw the boxes and then draw marbles in the boxes.  But what I don’t know is if there should be the same number in each box?</a:t>
            </a:r>
          </a:p>
          <a:p>
            <a:pPr marL="114300" indent="0">
              <a:buNone/>
            </a:pPr>
            <a:r>
              <a:rPr lang="en-US" sz="1800" i="1" dirty="0" smtClean="0"/>
              <a:t>Jake: Is this a problem that has more than one answer</a:t>
            </a:r>
            <a:r>
              <a:rPr lang="en-US" sz="1800" i="1" dirty="0" smtClean="0"/>
              <a:t>?</a:t>
            </a:r>
            <a:endParaRPr lang="en-US" sz="1800" i="1" dirty="0" smtClean="0"/>
          </a:p>
          <a:p>
            <a:pPr marL="114300" indent="0">
              <a:buNone/>
            </a:pPr>
            <a:r>
              <a:rPr lang="en-US" sz="1800" b="1" dirty="0" smtClean="0"/>
              <a:t>Why do you ask that, Jake?</a:t>
            </a:r>
          </a:p>
          <a:p>
            <a:pPr marL="114300" indent="0">
              <a:buNone/>
            </a:pPr>
            <a:r>
              <a:rPr lang="en-US" sz="1800" i="1" dirty="0" smtClean="0"/>
              <a:t>Jake: Because I know more than 1 way to break apart 8.</a:t>
            </a:r>
          </a:p>
          <a:p>
            <a:pPr marL="114300" indent="0">
              <a:buNone/>
            </a:pPr>
            <a:r>
              <a:rPr lang="en-US" sz="1800" i="1" dirty="0" smtClean="0"/>
              <a:t>Ruth: If we break apart 8, we can make a list of the ways.  Do you think that is what we are supposed to do?</a:t>
            </a:r>
          </a:p>
          <a:p>
            <a:pPr marL="114300" indent="0">
              <a:buNone/>
            </a:pPr>
            <a:r>
              <a:rPr lang="en-US" sz="1800" i="1" dirty="0" smtClean="0"/>
              <a:t>Nancy: I think so, because we have been learning about break-</a:t>
            </a:r>
            <a:r>
              <a:rPr lang="en-US" sz="1800" i="1" dirty="0" err="1" smtClean="0"/>
              <a:t>aparts</a:t>
            </a:r>
            <a:r>
              <a:rPr lang="en-US" sz="1800" i="1" dirty="0" smtClean="0"/>
              <a:t>.</a:t>
            </a:r>
          </a:p>
          <a:p>
            <a:pPr marL="114300" indent="0">
              <a:buNone/>
            </a:pPr>
            <a:r>
              <a:rPr lang="en-US" sz="1800" i="1" dirty="0" smtClean="0"/>
              <a:t>Ruth: And it does not say the boxes have to be the same.</a:t>
            </a:r>
          </a:p>
          <a:p>
            <a:pPr marL="114300" indent="0">
              <a:buNone/>
            </a:pPr>
            <a:r>
              <a:rPr lang="en-US" sz="1800" b="1" dirty="0" smtClean="0"/>
              <a:t>What is one way to start the list?</a:t>
            </a:r>
          </a:p>
          <a:p>
            <a:pPr marL="114300" indent="0">
              <a:buNone/>
            </a:pPr>
            <a:r>
              <a:rPr lang="en-US" sz="1800" i="1" dirty="0" smtClean="0"/>
              <a:t>Caleb: Let’s start with 1 and 7, and then change by 1 more each time.</a:t>
            </a:r>
          </a:p>
          <a:p>
            <a:pPr marL="114300" indent="0">
              <a:buNone/>
            </a:pPr>
            <a:r>
              <a:rPr lang="en-US" sz="1800" i="1" dirty="0" smtClean="0"/>
              <a:t>Nancy: I agree with Caleb.</a:t>
            </a:r>
            <a:endParaRPr lang="en-US" sz="1800" i="1" dirty="0"/>
          </a:p>
        </p:txBody>
      </p:sp>
    </p:spTree>
    <p:extLst>
      <p:ext uri="{BB962C8B-B14F-4D97-AF65-F5344CB8AC3E}">
        <p14:creationId xmlns:p14="http://schemas.microsoft.com/office/powerpoint/2010/main" val="250972511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415</TotalTime>
  <Words>987</Words>
  <Application>Microsoft Macintosh PowerPoint</Application>
  <PresentationFormat>On-screen Show (4:3)</PresentationFormat>
  <Paragraphs>92</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First Grade Benchmark 4 Boot Camp</vt:lpstr>
      <vt:lpstr>Video Clip</vt:lpstr>
      <vt:lpstr>Benchmark 4 – Key Ideas</vt:lpstr>
      <vt:lpstr>Geometry</vt:lpstr>
      <vt:lpstr>Measurement – Time and length</vt:lpstr>
      <vt:lpstr>Equal Shares</vt:lpstr>
      <vt:lpstr>Word Problems</vt:lpstr>
      <vt:lpstr>Math Talk</vt:lpstr>
      <vt:lpstr>Math Talk</vt:lpstr>
      <vt:lpstr>Math Talk</vt:lpstr>
      <vt:lpstr>Fluency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Grade Benchmark 4 Boot Camp</dc:title>
  <dc:creator>Melissa Garber</dc:creator>
  <cp:lastModifiedBy>Melissa Garber</cp:lastModifiedBy>
  <cp:revision>12</cp:revision>
  <dcterms:created xsi:type="dcterms:W3CDTF">2013-04-09T14:15:36Z</dcterms:created>
  <dcterms:modified xsi:type="dcterms:W3CDTF">2013-04-10T00:00:05Z</dcterms:modified>
</cp:coreProperties>
</file>