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4"/>
  </p:notesMasterIdLst>
  <p:handoutMasterIdLst>
    <p:handoutMasterId r:id="rId15"/>
  </p:handoutMasterIdLst>
  <p:sldIdLst>
    <p:sldId id="256" r:id="rId2"/>
    <p:sldId id="257" r:id="rId3"/>
    <p:sldId id="259" r:id="rId4"/>
    <p:sldId id="263" r:id="rId5"/>
    <p:sldId id="271" r:id="rId6"/>
    <p:sldId id="260" r:id="rId7"/>
    <p:sldId id="265" r:id="rId8"/>
    <p:sldId id="266" r:id="rId9"/>
    <p:sldId id="264" r:id="rId10"/>
    <p:sldId id="267" r:id="rId11"/>
    <p:sldId id="261" r:id="rId12"/>
    <p:sldId id="268"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660"/>
  </p:normalViewPr>
  <p:slideViewPr>
    <p:cSldViewPr snapToGrid="0" snapToObjects="1">
      <p:cViewPr>
        <p:scale>
          <a:sx n="100" d="100"/>
          <a:sy n="100" d="100"/>
        </p:scale>
        <p:origin x="-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E027494-D647-0A4C-8BC4-947AA3D8EB46}" type="datetimeFigureOut">
              <a:rPr lang="en-US" smtClean="0"/>
              <a:t>8/28/12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9EA184E-AAC0-984A-8AEE-87C3E7489D0B}" type="slidenum">
              <a:rPr lang="en-US" smtClean="0"/>
              <a:t>‹#›</a:t>
            </a:fld>
            <a:endParaRPr lang="en-US"/>
          </a:p>
        </p:txBody>
      </p:sp>
    </p:spTree>
    <p:extLst>
      <p:ext uri="{BB962C8B-B14F-4D97-AF65-F5344CB8AC3E}">
        <p14:creationId xmlns:p14="http://schemas.microsoft.com/office/powerpoint/2010/main" val="194658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1013129-7015-7947-8F4F-40DFB477A190}" type="datetimeFigureOut">
              <a:rPr lang="en-US" smtClean="0"/>
              <a:t>8/28/12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8DF5ECC8-72CE-7B48-8FB9-AF0F1B5FFCA0}" type="slidenum">
              <a:rPr lang="en-US" smtClean="0"/>
              <a:t>‹#›</a:t>
            </a:fld>
            <a:endParaRPr lang="en-US"/>
          </a:p>
        </p:txBody>
      </p:sp>
    </p:spTree>
    <p:extLst>
      <p:ext uri="{BB962C8B-B14F-4D97-AF65-F5344CB8AC3E}">
        <p14:creationId xmlns:p14="http://schemas.microsoft.com/office/powerpoint/2010/main" val="15441538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F5ECC8-72CE-7B48-8FB9-AF0F1B5FFCA0}" type="slidenum">
              <a:rPr lang="en-US" smtClean="0"/>
              <a:t>1</a:t>
            </a:fld>
            <a:endParaRPr lang="en-US"/>
          </a:p>
        </p:txBody>
      </p:sp>
    </p:spTree>
    <p:extLst>
      <p:ext uri="{BB962C8B-B14F-4D97-AF65-F5344CB8AC3E}">
        <p14:creationId xmlns:p14="http://schemas.microsoft.com/office/powerpoint/2010/main" val="2647826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Frogs</a:t>
            </a:r>
            <a:r>
              <a:rPr lang="en-US" baseline="0" dirty="0" smtClean="0"/>
              <a:t> on a Log, Hogs in a bog, Dogs on a log, …go for a jog, smog, fog, clog; Cats in a Hat, ….splat, fat, rat;  Mice and dice….eating rice; Snakes and cakes,…rakes, bake; Cheetah…quesadilla,  Gorilla…</a:t>
            </a:r>
            <a:r>
              <a:rPr lang="en-US" baseline="0" dirty="0" err="1" smtClean="0"/>
              <a:t>sasparilla</a:t>
            </a:r>
            <a:r>
              <a:rPr lang="en-US" baseline="0" dirty="0" smtClean="0"/>
              <a:t>,  </a:t>
            </a:r>
          </a:p>
        </p:txBody>
      </p:sp>
      <p:sp>
        <p:nvSpPr>
          <p:cNvPr id="4" name="Slide Number Placeholder 3"/>
          <p:cNvSpPr>
            <a:spLocks noGrp="1"/>
          </p:cNvSpPr>
          <p:nvPr>
            <p:ph type="sldNum" sz="quarter" idx="10"/>
          </p:nvPr>
        </p:nvSpPr>
        <p:spPr/>
        <p:txBody>
          <a:bodyPr/>
          <a:lstStyle/>
          <a:p>
            <a:fld id="{8DF5ECC8-72CE-7B48-8FB9-AF0F1B5FFCA0}" type="slidenum">
              <a:rPr lang="en-US" smtClean="0"/>
              <a:t>4</a:t>
            </a:fld>
            <a:endParaRPr lang="en-US"/>
          </a:p>
        </p:txBody>
      </p:sp>
    </p:spTree>
    <p:extLst>
      <p:ext uri="{BB962C8B-B14F-4D97-AF65-F5344CB8AC3E}">
        <p14:creationId xmlns:p14="http://schemas.microsoft.com/office/powerpoint/2010/main" val="161874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Activities:  Finger flash with the </a:t>
            </a:r>
            <a:r>
              <a:rPr lang="en-US" dirty="0" err="1" smtClean="0"/>
              <a:t>ipad</a:t>
            </a:r>
            <a:r>
              <a:rPr lang="en-US" dirty="0" smtClean="0"/>
              <a:t>.  Roll</a:t>
            </a:r>
            <a:r>
              <a:rPr lang="en-US" baseline="0" dirty="0" smtClean="0"/>
              <a:t> a dice and match a number.  Dot card flash with paper plates. Ten frames. One inch dot cards – How many do you see? Pipe cleaner </a:t>
            </a:r>
            <a:r>
              <a:rPr lang="en-US" baseline="0" dirty="0" smtClean="0"/>
              <a:t>numbers (break </a:t>
            </a:r>
            <a:r>
              <a:rPr lang="en-US" baseline="0" dirty="0" err="1" smtClean="0"/>
              <a:t>aparts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8DF5ECC8-72CE-7B48-8FB9-AF0F1B5FFCA0}" type="slidenum">
              <a:rPr lang="en-US" smtClean="0"/>
              <a:t>7</a:t>
            </a:fld>
            <a:endParaRPr lang="en-US"/>
          </a:p>
        </p:txBody>
      </p:sp>
    </p:spTree>
    <p:extLst>
      <p:ext uri="{BB962C8B-B14F-4D97-AF65-F5344CB8AC3E}">
        <p14:creationId xmlns:p14="http://schemas.microsoft.com/office/powerpoint/2010/main" val="247617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Spin</a:t>
            </a:r>
            <a:r>
              <a:rPr lang="en-US" baseline="0" dirty="0" smtClean="0"/>
              <a:t> and fill.  Pinch a number or handy handfuls.  How many more?  How many fewer? (Difference of 1, 2, 3, 4,)</a:t>
            </a:r>
            <a:endParaRPr lang="en-US" dirty="0"/>
          </a:p>
        </p:txBody>
      </p:sp>
      <p:sp>
        <p:nvSpPr>
          <p:cNvPr id="4" name="Slide Number Placeholder 3"/>
          <p:cNvSpPr>
            <a:spLocks noGrp="1"/>
          </p:cNvSpPr>
          <p:nvPr>
            <p:ph type="sldNum" sz="quarter" idx="10"/>
          </p:nvPr>
        </p:nvSpPr>
        <p:spPr/>
        <p:txBody>
          <a:bodyPr/>
          <a:lstStyle/>
          <a:p>
            <a:fld id="{8DF5ECC8-72CE-7B48-8FB9-AF0F1B5FFCA0}" type="slidenum">
              <a:rPr lang="en-US" smtClean="0"/>
              <a:t>8</a:t>
            </a:fld>
            <a:endParaRPr lang="en-US"/>
          </a:p>
        </p:txBody>
      </p:sp>
    </p:spTree>
    <p:extLst>
      <p:ext uri="{BB962C8B-B14F-4D97-AF65-F5344CB8AC3E}">
        <p14:creationId xmlns:p14="http://schemas.microsoft.com/office/powerpoint/2010/main" val="1279864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the fact – tell</a:t>
            </a:r>
            <a:r>
              <a:rPr lang="en-US" baseline="0" dirty="0" smtClean="0"/>
              <a:t> a story, make a representation, find an answer.</a:t>
            </a:r>
            <a:endParaRPr lang="en-US" dirty="0"/>
          </a:p>
        </p:txBody>
      </p:sp>
      <p:sp>
        <p:nvSpPr>
          <p:cNvPr id="4" name="Slide Number Placeholder 3"/>
          <p:cNvSpPr>
            <a:spLocks noGrp="1"/>
          </p:cNvSpPr>
          <p:nvPr>
            <p:ph type="sldNum" sz="quarter" idx="10"/>
          </p:nvPr>
        </p:nvSpPr>
        <p:spPr/>
        <p:txBody>
          <a:bodyPr/>
          <a:lstStyle/>
          <a:p>
            <a:fld id="{8DF5ECC8-72CE-7B48-8FB9-AF0F1B5FFCA0}" type="slidenum">
              <a:rPr lang="en-US" smtClean="0"/>
              <a:t>12</a:t>
            </a:fld>
            <a:endParaRPr lang="en-US"/>
          </a:p>
        </p:txBody>
      </p:sp>
    </p:spTree>
    <p:extLst>
      <p:ext uri="{BB962C8B-B14F-4D97-AF65-F5344CB8AC3E}">
        <p14:creationId xmlns:p14="http://schemas.microsoft.com/office/powerpoint/2010/main" val="38758768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8/28/12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8/28/12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8/28/12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8/28/12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8/28/12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8/28/12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8/28/12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8/28/12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8/28/12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8/28/12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8/28/12</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8/28/12</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png"/><Relationship Id="rId3"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youtu.be/2u1sz8ULp6Y?t=57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youtu.be/Tl5etwzB-14?t=1m50s" TargetMode="External"/><Relationship Id="rId4" Type="http://schemas.openxmlformats.org/officeDocument/2006/relationships/hyperlink" Target="http://youtu.be/gDS0oSiiy-A" TargetMode="External"/><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hyperlink" Target="http://screencast.com/t/mgz7NPbZG" TargetMode="External"/><Relationship Id="rId4" Type="http://schemas.openxmlformats.org/officeDocument/2006/relationships/hyperlink" Target="http://screencast.com/t/OJ91NxmI" TargetMode="External"/><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First Grade </a:t>
            </a:r>
            <a:r>
              <a:rPr lang="en-US" dirty="0" smtClean="0"/>
              <a:t>Benchmark 1</a:t>
            </a:r>
            <a:br>
              <a:rPr lang="en-US" dirty="0" smtClean="0"/>
            </a:br>
            <a:r>
              <a:rPr lang="en-US" dirty="0" smtClean="0"/>
              <a:t>Boot Camp Class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909473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Shot 2012-08-28 at 12.32.56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150" y="800100"/>
            <a:ext cx="3678891" cy="3111500"/>
          </a:xfrm>
          <a:prstGeom prst="rect">
            <a:avLst/>
          </a:prstGeom>
        </p:spPr>
      </p:pic>
      <p:pic>
        <p:nvPicPr>
          <p:cNvPr id="4" name="Picture 3" descr="Screen Shot 2012-08-28 at 12.33.1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4564" y="965200"/>
            <a:ext cx="3815379" cy="2717800"/>
          </a:xfrm>
          <a:prstGeom prst="rect">
            <a:avLst/>
          </a:prstGeom>
        </p:spPr>
      </p:pic>
    </p:spTree>
    <p:extLst>
      <p:ext uri="{BB962C8B-B14F-4D97-AF65-F5344CB8AC3E}">
        <p14:creationId xmlns:p14="http://schemas.microsoft.com/office/powerpoint/2010/main" val="7810323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and Algebraic Thinking</a:t>
            </a:r>
            <a:endParaRPr lang="en-US" dirty="0"/>
          </a:p>
        </p:txBody>
      </p:sp>
      <p:sp>
        <p:nvSpPr>
          <p:cNvPr id="7" name="TextBox 6"/>
          <p:cNvSpPr txBox="1"/>
          <p:nvPr/>
        </p:nvSpPr>
        <p:spPr>
          <a:xfrm>
            <a:off x="723900" y="1981200"/>
            <a:ext cx="6756400" cy="4524315"/>
          </a:xfrm>
          <a:prstGeom prst="rect">
            <a:avLst/>
          </a:prstGeom>
          <a:noFill/>
        </p:spPr>
        <p:txBody>
          <a:bodyPr wrap="square" rtlCol="0">
            <a:spAutoFit/>
          </a:bodyPr>
          <a:lstStyle/>
          <a:p>
            <a:r>
              <a:rPr lang="en-US" sz="2400" b="1" dirty="0"/>
              <a:t>Work with addition and subtraction equations.</a:t>
            </a:r>
            <a:endParaRPr lang="en-US" sz="2400" dirty="0"/>
          </a:p>
          <a:p>
            <a:r>
              <a:rPr lang="en-US" sz="2400" dirty="0"/>
              <a:t>7. Understand the meaning of the equal sign, and determine if equations involving addition and subtraction are true or false. </a:t>
            </a:r>
            <a:r>
              <a:rPr lang="en-US" sz="2400" i="1" dirty="0"/>
              <a:t>For example, which of the following equations are true and which are false? 6 = 6, 7 = 8 – 1, 5 + 2 = 2 + 5, 4 + 1 = 5 + 2. </a:t>
            </a:r>
            <a:endParaRPr lang="en-US" sz="2400" dirty="0"/>
          </a:p>
          <a:p>
            <a:pPr lvl="0"/>
            <a:endParaRPr lang="en-US" sz="2400" dirty="0" smtClean="0"/>
          </a:p>
          <a:p>
            <a:pPr lvl="0"/>
            <a:r>
              <a:rPr lang="en-US" sz="2400" dirty="0" smtClean="0"/>
              <a:t>8</a:t>
            </a:r>
            <a:r>
              <a:rPr lang="en-US" sz="2400" dirty="0"/>
              <a:t>. Determine the unknown whole number in an addition or subtraction equation relating three whole numbers. </a:t>
            </a:r>
            <a:r>
              <a:rPr lang="en-US" sz="2400" i="1" dirty="0"/>
              <a:t>For example, determine the unknown number that makes the equation true in each of the equations 8 + ? = 11, 5 = – 3, 6 + 6 = </a:t>
            </a:r>
            <a:r>
              <a:rPr lang="en-US" sz="2400" dirty="0"/>
              <a:t>. </a:t>
            </a:r>
            <a:endParaRPr lang="en-US" sz="2400" dirty="0"/>
          </a:p>
        </p:txBody>
      </p:sp>
    </p:spTree>
    <p:extLst>
      <p:ext uri="{BB962C8B-B14F-4D97-AF65-F5344CB8AC3E}">
        <p14:creationId xmlns:p14="http://schemas.microsoft.com/office/powerpoint/2010/main" val="80462862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2-08-28 at 12.34.22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400" y="2324100"/>
            <a:ext cx="3683000" cy="1117600"/>
          </a:xfrm>
          <a:prstGeom prst="rect">
            <a:avLst/>
          </a:prstGeom>
        </p:spPr>
      </p:pic>
      <p:pic>
        <p:nvPicPr>
          <p:cNvPr id="5" name="Picture 4" descr="Screen Shot 2012-08-28 at 12.34.58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4550" y="1739900"/>
            <a:ext cx="3009900" cy="3784600"/>
          </a:xfrm>
          <a:prstGeom prst="rect">
            <a:avLst/>
          </a:prstGeom>
        </p:spPr>
      </p:pic>
    </p:spTree>
    <p:extLst>
      <p:ext uri="{BB962C8B-B14F-4D97-AF65-F5344CB8AC3E}">
        <p14:creationId xmlns:p14="http://schemas.microsoft.com/office/powerpoint/2010/main" val="48315482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Math Core Implementation</a:t>
            </a:r>
            <a:endParaRPr lang="en-US" dirty="0"/>
          </a:p>
        </p:txBody>
      </p:sp>
      <p:sp>
        <p:nvSpPr>
          <p:cNvPr id="3" name="Content Placeholder 2"/>
          <p:cNvSpPr>
            <a:spLocks noGrp="1"/>
          </p:cNvSpPr>
          <p:nvPr>
            <p:ph idx="1"/>
          </p:nvPr>
        </p:nvSpPr>
        <p:spPr/>
        <p:txBody>
          <a:bodyPr>
            <a:normAutofit/>
          </a:bodyPr>
          <a:lstStyle/>
          <a:p>
            <a:r>
              <a:rPr lang="en-US" sz="6600" dirty="0" smtClean="0">
                <a:hlinkClick r:id="rId2"/>
              </a:rPr>
              <a:t>p90x</a:t>
            </a:r>
            <a:endParaRPr lang="en-US" sz="6600" dirty="0"/>
          </a:p>
        </p:txBody>
      </p:sp>
    </p:spTree>
    <p:extLst>
      <p:ext uri="{BB962C8B-B14F-4D97-AF65-F5344CB8AC3E}">
        <p14:creationId xmlns:p14="http://schemas.microsoft.com/office/powerpoint/2010/main" val="37873503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7619999" cy="789776"/>
          </a:xfrm>
        </p:spPr>
        <p:txBody>
          <a:bodyPr>
            <a:noAutofit/>
          </a:bodyPr>
          <a:lstStyle/>
          <a:p>
            <a:r>
              <a:rPr lang="en-US" dirty="0" smtClean="0"/>
              <a:t>Math Core Benchmark 1</a:t>
            </a:r>
            <a:endParaRPr lang="en-US" dirty="0"/>
          </a:p>
        </p:txBody>
      </p:sp>
      <p:sp>
        <p:nvSpPr>
          <p:cNvPr id="4" name="TextBox 3"/>
          <p:cNvSpPr txBox="1"/>
          <p:nvPr/>
        </p:nvSpPr>
        <p:spPr>
          <a:xfrm>
            <a:off x="228600" y="1077116"/>
            <a:ext cx="8197586" cy="4267835"/>
          </a:xfrm>
          <a:prstGeom prst="rect">
            <a:avLst/>
          </a:prstGeom>
          <a:noFill/>
        </p:spPr>
        <p:txBody>
          <a:bodyPr wrap="square" rtlCol="0">
            <a:spAutoFit/>
          </a:bodyPr>
          <a:lstStyle/>
          <a:p>
            <a:r>
              <a:rPr lang="en-US" sz="2800" b="1" u="sng" dirty="0"/>
              <a:t>Operations and Algebraic Thinking </a:t>
            </a:r>
            <a:endParaRPr lang="en-US" sz="2800" dirty="0"/>
          </a:p>
          <a:p>
            <a:r>
              <a:rPr lang="en-US" sz="2000" b="1" dirty="0"/>
              <a:t>Add and subtract within 20.</a:t>
            </a:r>
            <a:endParaRPr lang="en-US" sz="2000" dirty="0"/>
          </a:p>
          <a:p>
            <a:pPr lvl="0"/>
            <a:r>
              <a:rPr lang="en-US" sz="2000" dirty="0" smtClean="0"/>
              <a:t>5. Relate </a:t>
            </a:r>
            <a:r>
              <a:rPr lang="en-US" sz="2000" dirty="0"/>
              <a:t>counting to addition and subtraction </a:t>
            </a:r>
            <a:endParaRPr lang="en-US" sz="2000" dirty="0" smtClean="0"/>
          </a:p>
          <a:p>
            <a:pPr lvl="0"/>
            <a:r>
              <a:rPr lang="en-US" sz="2000" dirty="0"/>
              <a:t> </a:t>
            </a:r>
            <a:r>
              <a:rPr lang="en-US" sz="2000" dirty="0" smtClean="0"/>
              <a:t>   (</a:t>
            </a:r>
            <a:r>
              <a:rPr lang="en-US" sz="2000" dirty="0"/>
              <a:t>e.g., by counting on 2 to add 2). </a:t>
            </a:r>
          </a:p>
          <a:p>
            <a:pPr lvl="0"/>
            <a:endParaRPr lang="en-US" sz="2000" dirty="0" smtClean="0"/>
          </a:p>
          <a:p>
            <a:pPr lvl="0"/>
            <a:r>
              <a:rPr lang="en-US" sz="2000" dirty="0" smtClean="0"/>
              <a:t>6. Add </a:t>
            </a:r>
            <a:r>
              <a:rPr lang="en-US" sz="2000" dirty="0"/>
              <a:t>and subtract within 20, demonstrating fluency for addition and </a:t>
            </a:r>
            <a:r>
              <a:rPr lang="en-US" sz="2000" dirty="0" smtClean="0"/>
              <a:t>    </a:t>
            </a:r>
          </a:p>
          <a:p>
            <a:pPr lvl="0"/>
            <a:r>
              <a:rPr lang="en-US" sz="2000" dirty="0" smtClean="0"/>
              <a:t>    subtraction </a:t>
            </a:r>
            <a:r>
              <a:rPr lang="en-US" sz="2000" dirty="0"/>
              <a:t>within 10. Use strategies such as counting on; making </a:t>
            </a:r>
            <a:r>
              <a:rPr lang="en-US" sz="2000" dirty="0" smtClean="0"/>
              <a:t>ten</a:t>
            </a:r>
          </a:p>
          <a:p>
            <a:pPr lvl="0"/>
            <a:r>
              <a:rPr lang="en-US" sz="2000" dirty="0" smtClean="0"/>
              <a:t>    (</a:t>
            </a:r>
            <a:r>
              <a:rPr lang="en-US" sz="2000" dirty="0"/>
              <a:t>e.g., 8 + 6 = 8 + 2 + 4 = 10 + 4 = 14); decomposing a number leading to a </a:t>
            </a:r>
            <a:r>
              <a:rPr lang="en-US" sz="2000" dirty="0" smtClean="0"/>
              <a:t>   </a:t>
            </a:r>
          </a:p>
          <a:p>
            <a:pPr lvl="0"/>
            <a:r>
              <a:rPr lang="en-US" sz="2000" dirty="0" smtClean="0"/>
              <a:t>    ten </a:t>
            </a:r>
            <a:r>
              <a:rPr lang="en-US" sz="2000" dirty="0"/>
              <a:t>(e.g., 13 – 4 = 13 – 3 – 1 = 10 – 1 = 9); using the relationship between </a:t>
            </a:r>
            <a:r>
              <a:rPr lang="en-US" sz="2000" dirty="0" smtClean="0"/>
              <a:t> </a:t>
            </a:r>
          </a:p>
          <a:p>
            <a:pPr lvl="0"/>
            <a:r>
              <a:rPr lang="en-US" sz="2000" dirty="0" smtClean="0"/>
              <a:t>    addition </a:t>
            </a:r>
            <a:r>
              <a:rPr lang="en-US" sz="2000" dirty="0"/>
              <a:t>and subtraction (e.g., knowing that 8 + 4 = 12, one knows 12 – 8 = </a:t>
            </a:r>
            <a:endParaRPr lang="en-US" sz="2000" dirty="0" smtClean="0"/>
          </a:p>
          <a:p>
            <a:pPr lvl="0"/>
            <a:r>
              <a:rPr lang="en-US" sz="2000" dirty="0" smtClean="0"/>
              <a:t>    4</a:t>
            </a:r>
            <a:r>
              <a:rPr lang="en-US" sz="2000" dirty="0"/>
              <a:t>); and creating equivalent but easier or known sums (e.g., adding 6 + 7 by </a:t>
            </a:r>
            <a:endParaRPr lang="en-US" sz="2000" dirty="0" smtClean="0"/>
          </a:p>
          <a:p>
            <a:pPr lvl="0"/>
            <a:r>
              <a:rPr lang="en-US" sz="2000" dirty="0" smtClean="0"/>
              <a:t>    creating </a:t>
            </a:r>
            <a:r>
              <a:rPr lang="en-US" sz="2000" dirty="0"/>
              <a:t>the known equivalent 6 + 6 + 1 = 12 + 1 = 13). </a:t>
            </a:r>
          </a:p>
          <a:p>
            <a:endParaRPr lang="en-US" sz="1400" b="1" dirty="0" smtClean="0"/>
          </a:p>
          <a:p>
            <a:endParaRPr lang="en-US" sz="1400" baseline="30000" dirty="0"/>
          </a:p>
        </p:txBody>
      </p:sp>
    </p:spTree>
    <p:extLst>
      <p:ext uri="{BB962C8B-B14F-4D97-AF65-F5344CB8AC3E}">
        <p14:creationId xmlns:p14="http://schemas.microsoft.com/office/powerpoint/2010/main" val="13489416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Routines</a:t>
            </a:r>
            <a:endParaRPr lang="en-US" dirty="0"/>
          </a:p>
        </p:txBody>
      </p:sp>
      <p:sp>
        <p:nvSpPr>
          <p:cNvPr id="3" name="TextBox 2"/>
          <p:cNvSpPr txBox="1"/>
          <p:nvPr/>
        </p:nvSpPr>
        <p:spPr>
          <a:xfrm>
            <a:off x="965200" y="1841500"/>
            <a:ext cx="4314515" cy="2585323"/>
          </a:xfrm>
          <a:prstGeom prst="rect">
            <a:avLst/>
          </a:prstGeom>
          <a:noFill/>
        </p:spPr>
        <p:txBody>
          <a:bodyPr wrap="none" rtlCol="0">
            <a:spAutoFit/>
          </a:bodyPr>
          <a:lstStyle/>
          <a:p>
            <a:r>
              <a:rPr lang="en-US" dirty="0" smtClean="0"/>
              <a:t>• Number Parade</a:t>
            </a:r>
          </a:p>
          <a:p>
            <a:r>
              <a:rPr lang="en-US" dirty="0" smtClean="0"/>
              <a:t>• </a:t>
            </a:r>
            <a:r>
              <a:rPr lang="en-US" dirty="0" smtClean="0"/>
              <a:t>Counting Tens and Ones</a:t>
            </a:r>
          </a:p>
          <a:p>
            <a:r>
              <a:rPr lang="en-US" dirty="0" smtClean="0"/>
              <a:t>• Crows in a Row</a:t>
            </a:r>
            <a:endParaRPr lang="en-US" dirty="0" smtClean="0"/>
          </a:p>
          <a:p>
            <a:r>
              <a:rPr lang="en-US" dirty="0" smtClean="0"/>
              <a:t>• </a:t>
            </a:r>
            <a:r>
              <a:rPr lang="en-US" dirty="0" smtClean="0"/>
              <a:t>1-120 </a:t>
            </a:r>
            <a:r>
              <a:rPr lang="en-US" dirty="0" smtClean="0"/>
              <a:t>Chart</a:t>
            </a:r>
          </a:p>
          <a:p>
            <a:r>
              <a:rPr lang="en-US" dirty="0" smtClean="0"/>
              <a:t>• Number Path</a:t>
            </a:r>
          </a:p>
          <a:p>
            <a:r>
              <a:rPr lang="en-US" dirty="0" smtClean="0"/>
              <a:t>• Secret Code Cards</a:t>
            </a:r>
            <a:endParaRPr lang="en-US" dirty="0" smtClean="0"/>
          </a:p>
          <a:p>
            <a:endParaRPr lang="en-US" dirty="0"/>
          </a:p>
          <a:p>
            <a:r>
              <a:rPr lang="en-US" dirty="0" smtClean="0">
                <a:hlinkClick r:id="rId3"/>
              </a:rPr>
              <a:t>Math Expressions Daily Routines </a:t>
            </a:r>
            <a:r>
              <a:rPr lang="en-US" dirty="0" smtClean="0">
                <a:hlinkClick r:id="rId3"/>
              </a:rPr>
              <a:t>First Grade</a:t>
            </a:r>
            <a:endParaRPr lang="en-US" dirty="0" smtClean="0"/>
          </a:p>
          <a:p>
            <a:r>
              <a:rPr lang="en-US" dirty="0" smtClean="0">
                <a:hlinkClick r:id="rId4"/>
              </a:rPr>
              <a:t>Daily Routines Continued</a:t>
            </a:r>
            <a:endParaRPr lang="en-US" dirty="0"/>
          </a:p>
        </p:txBody>
      </p:sp>
    </p:spTree>
    <p:extLst>
      <p:ext uri="{BB962C8B-B14F-4D97-AF65-F5344CB8AC3E}">
        <p14:creationId xmlns:p14="http://schemas.microsoft.com/office/powerpoint/2010/main" val="40133591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Screen Shot 2012-08-28 at 12.19.10 PM.png"/>
          <p:cNvPicPr>
            <a:picLocks noChangeAspect="1"/>
          </p:cNvPicPr>
          <p:nvPr/>
        </p:nvPicPr>
        <p:blipFill>
          <a:blip r:embed="rId2">
            <a:alphaModFix/>
            <a:extLst>
              <a:ext uri="{28A0092B-C50C-407E-A947-70E740481C1C}">
                <a14:useLocalDpi xmlns:a14="http://schemas.microsoft.com/office/drawing/2010/main" val="0"/>
              </a:ext>
            </a:extLst>
          </a:blip>
          <a:stretch>
            <a:fillRect/>
          </a:stretch>
        </p:blipFill>
        <p:spPr>
          <a:xfrm>
            <a:off x="3184984" y="1543050"/>
            <a:ext cx="2898602" cy="2157704"/>
          </a:xfrm>
          <a:prstGeom prst="rect">
            <a:avLst/>
          </a:prstGeom>
        </p:spPr>
      </p:pic>
      <p:sp>
        <p:nvSpPr>
          <p:cNvPr id="2" name="Title 1"/>
          <p:cNvSpPr>
            <a:spLocks noGrp="1"/>
          </p:cNvSpPr>
          <p:nvPr>
            <p:ph type="title"/>
          </p:nvPr>
        </p:nvSpPr>
        <p:spPr/>
        <p:txBody>
          <a:bodyPr/>
          <a:lstStyle/>
          <a:p>
            <a:r>
              <a:rPr lang="en-US" dirty="0" smtClean="0"/>
              <a:t>Assessment Questions</a:t>
            </a:r>
            <a:endParaRPr lang="en-US" dirty="0"/>
          </a:p>
        </p:txBody>
      </p:sp>
      <p:pic>
        <p:nvPicPr>
          <p:cNvPr id="3" name="Picture 2" descr="Screen Shot 2012-08-28 at 12.12.43 PM.png"/>
          <p:cNvPicPr>
            <a:picLocks noChangeAspect="1"/>
          </p:cNvPicPr>
          <p:nvPr/>
        </p:nvPicPr>
        <p:blipFill rotWithShape="1">
          <a:blip r:embed="rId3">
            <a:extLst>
              <a:ext uri="{28A0092B-C50C-407E-A947-70E740481C1C}">
                <a14:useLocalDpi xmlns:a14="http://schemas.microsoft.com/office/drawing/2010/main" val="0"/>
              </a:ext>
            </a:extLst>
          </a:blip>
          <a:srcRect b="7080"/>
          <a:stretch/>
        </p:blipFill>
        <p:spPr>
          <a:xfrm>
            <a:off x="368300" y="1543050"/>
            <a:ext cx="2613359" cy="1670050"/>
          </a:xfrm>
          <a:prstGeom prst="rect">
            <a:avLst/>
          </a:prstGeom>
        </p:spPr>
      </p:pic>
      <p:pic>
        <p:nvPicPr>
          <p:cNvPr id="4" name="Picture 3" descr="Screen Shot 2012-08-28 at 12.13.26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4200" y="3700754"/>
            <a:ext cx="2057400" cy="1844566"/>
          </a:xfrm>
          <a:prstGeom prst="rect">
            <a:avLst/>
          </a:prstGeom>
        </p:spPr>
      </p:pic>
      <p:pic>
        <p:nvPicPr>
          <p:cNvPr id="5" name="Picture 4" descr="Screen Shot 2012-08-28 at 12.14.09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75686" y="1417638"/>
            <a:ext cx="1701514" cy="2024586"/>
          </a:xfrm>
          <a:prstGeom prst="rect">
            <a:avLst/>
          </a:prstGeom>
        </p:spPr>
      </p:pic>
      <p:pic>
        <p:nvPicPr>
          <p:cNvPr id="8" name="Picture 7" descr="Screen Shot 2012-08-28 at 12.26.42 PM.png"/>
          <p:cNvPicPr>
            <a:picLocks noChangeAspect="1"/>
          </p:cNvPicPr>
          <p:nvPr/>
        </p:nvPicPr>
        <p:blipFill rotWithShape="1">
          <a:blip r:embed="rId6">
            <a:extLst>
              <a:ext uri="{28A0092B-C50C-407E-A947-70E740481C1C}">
                <a14:useLocalDpi xmlns:a14="http://schemas.microsoft.com/office/drawing/2010/main" val="0"/>
              </a:ext>
            </a:extLst>
          </a:blip>
          <a:srcRect t="-15919" b="-1"/>
          <a:stretch/>
        </p:blipFill>
        <p:spPr>
          <a:xfrm>
            <a:off x="3184984" y="5392920"/>
            <a:ext cx="4398805" cy="927100"/>
          </a:xfrm>
          <a:prstGeom prst="rect">
            <a:avLst/>
          </a:prstGeom>
        </p:spPr>
      </p:pic>
      <p:pic>
        <p:nvPicPr>
          <p:cNvPr id="9" name="Picture 8" descr="Screen Shot 2012-08-28 at 12.28.12 P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19600" y="3213100"/>
            <a:ext cx="1836264" cy="1670050"/>
          </a:xfrm>
          <a:prstGeom prst="rect">
            <a:avLst/>
          </a:prstGeom>
        </p:spPr>
      </p:pic>
    </p:spTree>
    <p:extLst>
      <p:ext uri="{BB962C8B-B14F-4D97-AF65-F5344CB8AC3E}">
        <p14:creationId xmlns:p14="http://schemas.microsoft.com/office/powerpoint/2010/main" val="2352383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 and Algebraic Thinking Cont</a:t>
            </a:r>
            <a:r>
              <a:rPr lang="en-US" dirty="0" smtClean="0"/>
              <a:t>inued</a:t>
            </a:r>
            <a:endParaRPr lang="en-US" dirty="0"/>
          </a:p>
        </p:txBody>
      </p:sp>
      <p:sp>
        <p:nvSpPr>
          <p:cNvPr id="5" name="TextBox 4"/>
          <p:cNvSpPr txBox="1"/>
          <p:nvPr/>
        </p:nvSpPr>
        <p:spPr>
          <a:xfrm>
            <a:off x="317471" y="1684339"/>
            <a:ext cx="7759729" cy="3046988"/>
          </a:xfrm>
          <a:prstGeom prst="rect">
            <a:avLst/>
          </a:prstGeom>
          <a:noFill/>
        </p:spPr>
        <p:txBody>
          <a:bodyPr wrap="square" rtlCol="0">
            <a:spAutoFit/>
          </a:bodyPr>
          <a:lstStyle/>
          <a:p>
            <a:r>
              <a:rPr lang="en-US" sz="2000" b="1" dirty="0"/>
              <a:t>Represent and solve problems involving addition and subtraction.</a:t>
            </a:r>
            <a:endParaRPr lang="en-US" sz="2000" dirty="0"/>
          </a:p>
          <a:p>
            <a:pPr lvl="0"/>
            <a:r>
              <a:rPr lang="en-US" sz="1400" dirty="0"/>
              <a:t>1. Use addition and subtraction within 20 to solve word problems involving situations of adding to, taking from, putting together, taking apart, and comparing, with unknowns in all positions, e.g., by using objects, drawings, and equations with a symbol for the unknown number to represent the </a:t>
            </a:r>
            <a:r>
              <a:rPr lang="en-US" sz="1400" dirty="0" smtClean="0"/>
              <a:t>problem </a:t>
            </a:r>
            <a:endParaRPr lang="en-US" sz="1400" dirty="0"/>
          </a:p>
          <a:p>
            <a:endParaRPr lang="en-US" sz="2000" b="1" dirty="0" smtClean="0"/>
          </a:p>
          <a:p>
            <a:r>
              <a:rPr lang="en-US" sz="2000" b="1" dirty="0" smtClean="0"/>
              <a:t>Understand </a:t>
            </a:r>
            <a:r>
              <a:rPr lang="en-US" sz="2000" b="1" dirty="0"/>
              <a:t>and apply properties of operations and the relationship between addition and subtraction.</a:t>
            </a:r>
            <a:endParaRPr lang="en-US" sz="2000" dirty="0"/>
          </a:p>
          <a:p>
            <a:pPr lvl="0"/>
            <a:r>
              <a:rPr lang="en-US" sz="1400" dirty="0"/>
              <a:t>3. Apply properties of operations as strategies to add and subtract.3 </a:t>
            </a:r>
            <a:r>
              <a:rPr lang="en-US" sz="1400" i="1" dirty="0"/>
              <a:t>Examples: If 8 + 3 = 11 is known, then 3 + 8 = 11 is also known. (Commutative property of addition.) To add 2 + 6 + 4, the second two numbers can be added to make a ten, so 2 + 6 + 4 = 2 + 10 = 12. (Associative property of addition.) </a:t>
            </a:r>
            <a:endParaRPr lang="en-US" sz="1400" baseline="30000" dirty="0"/>
          </a:p>
          <a:p>
            <a:endParaRPr lang="en-US" sz="2800" dirty="0"/>
          </a:p>
        </p:txBody>
      </p:sp>
    </p:spTree>
    <p:extLst>
      <p:ext uri="{BB962C8B-B14F-4D97-AF65-F5344CB8AC3E}">
        <p14:creationId xmlns:p14="http://schemas.microsoft.com/office/powerpoint/2010/main" val="30051058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on Concepts of Cardinality (K)</a:t>
            </a:r>
            <a:endParaRPr lang="en-US" dirty="0"/>
          </a:p>
        </p:txBody>
      </p:sp>
      <p:sp>
        <p:nvSpPr>
          <p:cNvPr id="3" name="Text Placeholder 2"/>
          <p:cNvSpPr>
            <a:spLocks noGrp="1"/>
          </p:cNvSpPr>
          <p:nvPr>
            <p:ph type="body" idx="1"/>
          </p:nvPr>
        </p:nvSpPr>
        <p:spPr/>
        <p:txBody>
          <a:bodyPr/>
          <a:lstStyle/>
          <a:p>
            <a:r>
              <a:rPr lang="en-US" sz="2800" dirty="0" smtClean="0"/>
              <a:t>Perceptual </a:t>
            </a:r>
            <a:r>
              <a:rPr lang="en-US" sz="2800" dirty="0" err="1" smtClean="0"/>
              <a:t>Subitizing</a:t>
            </a:r>
            <a:endParaRPr lang="en-US" dirty="0"/>
          </a:p>
        </p:txBody>
      </p:sp>
      <p:sp>
        <p:nvSpPr>
          <p:cNvPr id="4" name="Content Placeholder 3"/>
          <p:cNvSpPr>
            <a:spLocks noGrp="1"/>
          </p:cNvSpPr>
          <p:nvPr>
            <p:ph sz="half" idx="2"/>
          </p:nvPr>
        </p:nvSpPr>
        <p:spPr/>
        <p:txBody>
          <a:bodyPr/>
          <a:lstStyle/>
          <a:p>
            <a:r>
              <a:rPr lang="en-US" dirty="0" smtClean="0"/>
              <a:t>Students can recognize a number by it’s visual representation</a:t>
            </a:r>
          </a:p>
          <a:p>
            <a:endParaRPr lang="en-US" dirty="0"/>
          </a:p>
          <a:p>
            <a:endParaRPr lang="en-US" dirty="0" smtClean="0"/>
          </a:p>
          <a:p>
            <a:r>
              <a:rPr lang="en-US" dirty="0" smtClean="0"/>
              <a:t>-fingers</a:t>
            </a:r>
          </a:p>
          <a:p>
            <a:r>
              <a:rPr lang="en-US" dirty="0" smtClean="0"/>
              <a:t>-dice</a:t>
            </a:r>
          </a:p>
          <a:p>
            <a:r>
              <a:rPr lang="en-US" dirty="0" smtClean="0"/>
              <a:t>-five and ten frames</a:t>
            </a:r>
            <a:endParaRPr lang="en-US" dirty="0"/>
          </a:p>
        </p:txBody>
      </p:sp>
      <p:sp>
        <p:nvSpPr>
          <p:cNvPr id="5" name="Text Placeholder 4"/>
          <p:cNvSpPr>
            <a:spLocks noGrp="1"/>
          </p:cNvSpPr>
          <p:nvPr>
            <p:ph type="body" sz="quarter" idx="3"/>
          </p:nvPr>
        </p:nvSpPr>
        <p:spPr/>
        <p:txBody>
          <a:bodyPr/>
          <a:lstStyle/>
          <a:p>
            <a:r>
              <a:rPr lang="en-US" sz="2800" dirty="0" smtClean="0"/>
              <a:t>Conceptual </a:t>
            </a:r>
            <a:r>
              <a:rPr lang="en-US" sz="2800" dirty="0" err="1" smtClean="0"/>
              <a:t>Subitizing</a:t>
            </a:r>
            <a:endParaRPr lang="en-US" sz="2800" dirty="0" smtClean="0"/>
          </a:p>
        </p:txBody>
      </p:sp>
      <p:sp>
        <p:nvSpPr>
          <p:cNvPr id="6" name="Content Placeholder 5"/>
          <p:cNvSpPr>
            <a:spLocks noGrp="1"/>
          </p:cNvSpPr>
          <p:nvPr>
            <p:ph sz="quarter" idx="4"/>
          </p:nvPr>
        </p:nvSpPr>
        <p:spPr/>
        <p:txBody>
          <a:bodyPr>
            <a:normAutofit fontScale="92500" lnSpcReduction="10000"/>
          </a:bodyPr>
          <a:lstStyle/>
          <a:p>
            <a:r>
              <a:rPr lang="en-US" dirty="0" smtClean="0"/>
              <a:t>Students can recognize a number and see the sub-categories within the </a:t>
            </a:r>
            <a:r>
              <a:rPr lang="en-US" dirty="0" smtClean="0"/>
              <a:t>number or the “embedded numbers”</a:t>
            </a:r>
            <a:endParaRPr lang="en-US" dirty="0"/>
          </a:p>
          <a:p>
            <a:r>
              <a:rPr lang="en-US" dirty="0" smtClean="0"/>
              <a:t>-fingers (5 and 2)</a:t>
            </a:r>
          </a:p>
          <a:p>
            <a:r>
              <a:rPr lang="en-US" dirty="0" smtClean="0"/>
              <a:t>-dice (3 and 3)</a:t>
            </a:r>
          </a:p>
          <a:p>
            <a:r>
              <a:rPr lang="en-US" dirty="0" smtClean="0"/>
              <a:t>-five and ten </a:t>
            </a:r>
            <a:r>
              <a:rPr lang="en-US" dirty="0" smtClean="0"/>
              <a:t>frames</a:t>
            </a:r>
          </a:p>
          <a:p>
            <a:r>
              <a:rPr lang="en-US" dirty="0" smtClean="0"/>
              <a:t>-Stair Steps</a:t>
            </a:r>
          </a:p>
          <a:p>
            <a:r>
              <a:rPr lang="en-US" dirty="0" smtClean="0"/>
              <a:t>-Break </a:t>
            </a:r>
            <a:r>
              <a:rPr lang="en-US" dirty="0" err="1" smtClean="0"/>
              <a:t>Aparts</a:t>
            </a:r>
            <a:endParaRPr lang="en-US" dirty="0" smtClean="0"/>
          </a:p>
          <a:p>
            <a:r>
              <a:rPr lang="en-US" dirty="0" smtClean="0"/>
              <a:t>-Math Mountains</a:t>
            </a:r>
            <a:endParaRPr lang="en-US" dirty="0"/>
          </a:p>
        </p:txBody>
      </p:sp>
    </p:spTree>
    <p:extLst>
      <p:ext uri="{BB962C8B-B14F-4D97-AF65-F5344CB8AC3E}">
        <p14:creationId xmlns:p14="http://schemas.microsoft.com/office/powerpoint/2010/main" val="1174366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Representing Number Pairs</a:t>
            </a:r>
            <a:endParaRPr lang="en-US" dirty="0"/>
          </a:p>
        </p:txBody>
      </p:sp>
      <p:sp>
        <p:nvSpPr>
          <p:cNvPr id="3" name="TextBox 2"/>
          <p:cNvSpPr txBox="1"/>
          <p:nvPr/>
        </p:nvSpPr>
        <p:spPr>
          <a:xfrm>
            <a:off x="368300" y="1968500"/>
            <a:ext cx="1928733" cy="2308324"/>
          </a:xfrm>
          <a:prstGeom prst="rect">
            <a:avLst/>
          </a:prstGeom>
          <a:noFill/>
        </p:spPr>
        <p:txBody>
          <a:bodyPr wrap="none" rtlCol="0">
            <a:spAutoFit/>
          </a:bodyPr>
          <a:lstStyle/>
          <a:p>
            <a:r>
              <a:rPr lang="en-US" dirty="0" smtClean="0"/>
              <a:t>• Dominoes</a:t>
            </a:r>
          </a:p>
          <a:p>
            <a:r>
              <a:rPr lang="en-US" dirty="0" smtClean="0"/>
              <a:t>• Stair Steps</a:t>
            </a:r>
          </a:p>
          <a:p>
            <a:r>
              <a:rPr lang="en-US" dirty="0" smtClean="0"/>
              <a:t>• Number trains</a:t>
            </a:r>
          </a:p>
          <a:p>
            <a:r>
              <a:rPr lang="en-US" dirty="0" smtClean="0"/>
              <a:t>• Break </a:t>
            </a:r>
            <a:r>
              <a:rPr lang="en-US" dirty="0" err="1" smtClean="0"/>
              <a:t>Aparts</a:t>
            </a:r>
            <a:endParaRPr lang="en-US" dirty="0" smtClean="0"/>
          </a:p>
          <a:p>
            <a:r>
              <a:rPr lang="en-US" dirty="0" smtClean="0"/>
              <a:t>• Math Mountains</a:t>
            </a:r>
          </a:p>
          <a:p>
            <a:r>
              <a:rPr lang="en-US" dirty="0" smtClean="0"/>
              <a:t>• Ten Frames</a:t>
            </a:r>
          </a:p>
          <a:p>
            <a:r>
              <a:rPr lang="en-US" dirty="0" smtClean="0"/>
              <a:t>• Partner Stories</a:t>
            </a:r>
            <a:endParaRPr lang="en-US" dirty="0" smtClean="0"/>
          </a:p>
          <a:p>
            <a:endParaRPr lang="en-US" dirty="0"/>
          </a:p>
        </p:txBody>
      </p:sp>
      <p:sp>
        <p:nvSpPr>
          <p:cNvPr id="4" name="TextBox 3"/>
          <p:cNvSpPr txBox="1"/>
          <p:nvPr/>
        </p:nvSpPr>
        <p:spPr>
          <a:xfrm>
            <a:off x="368300" y="1624568"/>
            <a:ext cx="1714500" cy="369332"/>
          </a:xfrm>
          <a:prstGeom prst="rect">
            <a:avLst/>
          </a:prstGeom>
          <a:noFill/>
        </p:spPr>
        <p:txBody>
          <a:bodyPr wrap="square" rtlCol="0">
            <a:spAutoFit/>
          </a:bodyPr>
          <a:lstStyle/>
          <a:p>
            <a:r>
              <a:rPr lang="en-US" u="sng" dirty="0" smtClean="0"/>
              <a:t>Number Bonds</a:t>
            </a:r>
            <a:endParaRPr lang="en-US" u="sng" dirty="0"/>
          </a:p>
        </p:txBody>
      </p:sp>
      <p:sp>
        <p:nvSpPr>
          <p:cNvPr id="8" name="TextBox 7"/>
          <p:cNvSpPr txBox="1"/>
          <p:nvPr/>
        </p:nvSpPr>
        <p:spPr>
          <a:xfrm>
            <a:off x="631569" y="4276824"/>
            <a:ext cx="2561969" cy="369332"/>
          </a:xfrm>
          <a:prstGeom prst="rect">
            <a:avLst/>
          </a:prstGeom>
          <a:noFill/>
        </p:spPr>
        <p:txBody>
          <a:bodyPr wrap="none" rtlCol="0">
            <a:spAutoFit/>
          </a:bodyPr>
          <a:lstStyle/>
          <a:p>
            <a:r>
              <a:rPr lang="en-US" dirty="0" smtClean="0">
                <a:hlinkClick r:id="rId3"/>
              </a:rPr>
              <a:t>set model for subtraction</a:t>
            </a:r>
            <a:endParaRPr lang="en-US" dirty="0"/>
          </a:p>
        </p:txBody>
      </p:sp>
      <p:sp>
        <p:nvSpPr>
          <p:cNvPr id="9" name="TextBox 8"/>
          <p:cNvSpPr txBox="1"/>
          <p:nvPr/>
        </p:nvSpPr>
        <p:spPr>
          <a:xfrm>
            <a:off x="669634" y="4914900"/>
            <a:ext cx="3594065" cy="369332"/>
          </a:xfrm>
          <a:prstGeom prst="rect">
            <a:avLst/>
          </a:prstGeom>
          <a:noFill/>
        </p:spPr>
        <p:txBody>
          <a:bodyPr wrap="none" rtlCol="0">
            <a:spAutoFit/>
          </a:bodyPr>
          <a:lstStyle/>
          <a:p>
            <a:r>
              <a:rPr lang="en-US" dirty="0" smtClean="0">
                <a:hlinkClick r:id="rId4"/>
              </a:rPr>
              <a:t>measurement model for subtraction</a:t>
            </a:r>
            <a:endParaRPr lang="en-US" dirty="0"/>
          </a:p>
        </p:txBody>
      </p:sp>
    </p:spTree>
    <p:extLst>
      <p:ext uri="{BB962C8B-B14F-4D97-AF65-F5344CB8AC3E}">
        <p14:creationId xmlns:p14="http://schemas.microsoft.com/office/powerpoint/2010/main" val="227804770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Assessments</a:t>
            </a:r>
            <a:endParaRPr lang="en-US" dirty="0"/>
          </a:p>
        </p:txBody>
      </p:sp>
      <p:pic>
        <p:nvPicPr>
          <p:cNvPr id="3" name="Picture 2" descr="Screen Shot 2012-08-28 at 12.31.2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417638"/>
            <a:ext cx="3136900" cy="4343400"/>
          </a:xfrm>
          <a:prstGeom prst="rect">
            <a:avLst/>
          </a:prstGeom>
        </p:spPr>
      </p:pic>
      <p:pic>
        <p:nvPicPr>
          <p:cNvPr id="5" name="Picture 4" descr="Screen Shot 2012-08-28 at 12.31.30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9250" y="1531938"/>
            <a:ext cx="3213100" cy="4381500"/>
          </a:xfrm>
          <a:prstGeom prst="rect">
            <a:avLst/>
          </a:prstGeom>
        </p:spPr>
      </p:pic>
    </p:spTree>
    <p:extLst>
      <p:ext uri="{BB962C8B-B14F-4D97-AF65-F5344CB8AC3E}">
        <p14:creationId xmlns:p14="http://schemas.microsoft.com/office/powerpoint/2010/main" val="287075567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441</TotalTime>
  <Words>791</Words>
  <Application>Microsoft Macintosh PowerPoint</Application>
  <PresentationFormat>On-screen Show (4:3)</PresentationFormat>
  <Paragraphs>75</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Adjacency</vt:lpstr>
      <vt:lpstr>First Grade Benchmark 1 Boot Camp Class</vt:lpstr>
      <vt:lpstr>Math Core Implementation</vt:lpstr>
      <vt:lpstr>Math Core Benchmark 1</vt:lpstr>
      <vt:lpstr>Routines</vt:lpstr>
      <vt:lpstr>Assessment Questions</vt:lpstr>
      <vt:lpstr>Operations and Algebraic Thinking Continued</vt:lpstr>
      <vt:lpstr>Building on Concepts of Cardinality (K)</vt:lpstr>
      <vt:lpstr>Representing Number Pairs</vt:lpstr>
      <vt:lpstr>Assessments</vt:lpstr>
      <vt:lpstr>PowerPoint Presentation</vt:lpstr>
      <vt:lpstr>Operations and Algebraic Thinking</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Kindergarten Benchmark 1 Boot Camp Class</dc:title>
  <dc:creator>Melissa Garber</dc:creator>
  <cp:lastModifiedBy>Melissa Garber</cp:lastModifiedBy>
  <cp:revision>28</cp:revision>
  <cp:lastPrinted>2012-08-27T18:50:49Z</cp:lastPrinted>
  <dcterms:created xsi:type="dcterms:W3CDTF">2012-08-27T15:31:01Z</dcterms:created>
  <dcterms:modified xsi:type="dcterms:W3CDTF">2012-08-28T20:20:11Z</dcterms:modified>
</cp:coreProperties>
</file>