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3" r:id="rId4"/>
    <p:sldId id="259" r:id="rId5"/>
    <p:sldId id="271" r:id="rId6"/>
    <p:sldId id="272" r:id="rId7"/>
    <p:sldId id="266" r:id="rId8"/>
    <p:sldId id="274" r:id="rId9"/>
    <p:sldId id="265" r:id="rId10"/>
    <p:sldId id="260" r:id="rId11"/>
    <p:sldId id="26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3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80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27494-D647-0A4C-8BC4-947AA3D8EB46}" type="datetimeFigureOut">
              <a:rPr lang="en-US" smtClean="0"/>
              <a:t>8/29/12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A184E-AAC0-984A-8AEE-87C3E7489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8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13129-7015-7947-8F4F-40DFB477A190}" type="datetimeFigureOut">
              <a:rPr lang="en-US" smtClean="0"/>
              <a:t>8/29/12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5ECC8-72CE-7B48-8FB9-AF0F1B5F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53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5ECC8-72CE-7B48-8FB9-AF0F1B5FFC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26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Practice the routine with a partner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5ECC8-72CE-7B48-8FB9-AF0F1B5FFC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4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5ECC8-72CE-7B48-8FB9-AF0F1B5FFC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64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5ECC8-72CE-7B48-8FB9-AF0F1B5FFC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76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Math Teen</a:t>
            </a:r>
            <a:r>
              <a:rPr lang="en-US" baseline="0" dirty="0" smtClean="0"/>
              <a:t> Mountain Cards, Equation Match with posters – models to represent. (Four posters and markers)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5ECC8-72CE-7B48-8FB9-AF0F1B5FFC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7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8/29/12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8/29/12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8/29/12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8/29/12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8/29/12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8/29/12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8/29/12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youtu.be/2u1sz8ULp6Y?t=57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6TTFVbCrkuI" TargetMode="External"/><Relationship Id="rId4" Type="http://schemas.openxmlformats.org/officeDocument/2006/relationships/hyperlink" Target="http://youtu.be/a3rHs5ztW_E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creencast.com/t/mgz7NPbZG" TargetMode="External"/><Relationship Id="rId4" Type="http://schemas.openxmlformats.org/officeDocument/2006/relationships/hyperlink" Target="http://screencast.com/t/OJ91NxmI" TargetMode="External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Second</a:t>
            </a:r>
            <a:r>
              <a:rPr lang="en-US" dirty="0" smtClean="0"/>
              <a:t> </a:t>
            </a:r>
            <a:r>
              <a:rPr lang="en-US" dirty="0" smtClean="0"/>
              <a:t>Grade Benchmark 1</a:t>
            </a:r>
            <a:br>
              <a:rPr lang="en-US" dirty="0" smtClean="0"/>
            </a:br>
            <a:r>
              <a:rPr lang="en-US" dirty="0" smtClean="0"/>
              <a:t>Boot Camp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947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" y="274638"/>
            <a:ext cx="8013700" cy="792162"/>
          </a:xfrm>
        </p:spPr>
        <p:txBody>
          <a:bodyPr/>
          <a:lstStyle/>
          <a:p>
            <a:r>
              <a:rPr lang="en-US" sz="4000" dirty="0" smtClean="0"/>
              <a:t>Numbers and Operations in Base Ten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17471" y="1087439"/>
            <a:ext cx="7759729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Understand </a:t>
            </a:r>
            <a:r>
              <a:rPr lang="en-US" b="1" dirty="0"/>
              <a:t>place value.</a:t>
            </a:r>
            <a:endParaRPr lang="en-US" sz="2000" dirty="0"/>
          </a:p>
          <a:p>
            <a:pPr lvl="0"/>
            <a:r>
              <a:rPr lang="en-US" sz="1400" dirty="0" smtClean="0"/>
              <a:t>1. Understand </a:t>
            </a:r>
            <a:r>
              <a:rPr lang="en-US" sz="1400" dirty="0"/>
              <a:t>that the three digits of a three-digit number represent amounts of hundreds, tens, and ones; e.g., 706 equals 7 hundreds, 0 tens, and 6 ones. Understand the following as special cases: </a:t>
            </a:r>
          </a:p>
          <a:p>
            <a:pPr lvl="1"/>
            <a:r>
              <a:rPr lang="en-US" sz="1400" dirty="0"/>
              <a:t>     a. 100 can be thought of as a bundle of ten tens — called a “hundred.”  </a:t>
            </a:r>
          </a:p>
          <a:p>
            <a:pPr lvl="0"/>
            <a:r>
              <a:rPr lang="en-US" sz="1400" dirty="0" smtClean="0"/>
              <a:t>2. Count </a:t>
            </a:r>
            <a:r>
              <a:rPr lang="en-US" sz="1400" dirty="0"/>
              <a:t>within 1000; skip-count by 5s, 10s, and 100s. </a:t>
            </a:r>
          </a:p>
          <a:p>
            <a:pPr lvl="0"/>
            <a:r>
              <a:rPr lang="en-US" sz="1400" dirty="0" smtClean="0"/>
              <a:t>3. Read </a:t>
            </a:r>
            <a:r>
              <a:rPr lang="en-US" sz="1400" dirty="0"/>
              <a:t>and write numbers to 1000 using base-ten numerals, number names, and expanded form. </a:t>
            </a:r>
          </a:p>
          <a:p>
            <a:pPr lvl="0"/>
            <a:r>
              <a:rPr lang="en-US" sz="1400" dirty="0" smtClean="0"/>
              <a:t>4. Compare </a:t>
            </a:r>
            <a:r>
              <a:rPr lang="en-US" sz="1400" dirty="0"/>
              <a:t>two three-digit numbers based on meanings of the hundreds, tens, and ones digits, using &gt;, =, and &lt; symbols to record the results of comparisons. </a:t>
            </a:r>
          </a:p>
          <a:p>
            <a:r>
              <a:rPr lang="en-US" b="1" dirty="0"/>
              <a:t>Use place value understanding and properties of operations to add and subtract.</a:t>
            </a:r>
            <a:endParaRPr lang="en-US" sz="2000" dirty="0"/>
          </a:p>
          <a:p>
            <a:pPr lvl="0"/>
            <a:r>
              <a:rPr lang="en-US" sz="1400" dirty="0" smtClean="0"/>
              <a:t>5. Fluently </a:t>
            </a:r>
            <a:r>
              <a:rPr lang="en-US" sz="1400" dirty="0"/>
              <a:t>add and subtract within 100 using strategies based on place value, properties of operations, and/or the relationship between addition and subtraction. </a:t>
            </a:r>
          </a:p>
          <a:p>
            <a:pPr lvl="0"/>
            <a:r>
              <a:rPr lang="en-US" sz="1400" dirty="0" smtClean="0"/>
              <a:t>6. Add </a:t>
            </a:r>
            <a:r>
              <a:rPr lang="en-US" sz="1400" dirty="0"/>
              <a:t>up to four two-digit numbers using strategies based on place value and properties of operations. </a:t>
            </a:r>
          </a:p>
          <a:p>
            <a:pPr lvl="0"/>
            <a:r>
              <a:rPr lang="en-US" sz="1400" dirty="0" smtClean="0"/>
              <a:t>7. Add </a:t>
            </a:r>
            <a:r>
              <a:rPr lang="en-US" sz="1400" dirty="0"/>
              <a:t>and subtract within 1000, using concrete models or </a:t>
            </a:r>
            <a:r>
              <a:rPr lang="en-US" sz="1400" dirty="0" smtClean="0"/>
              <a:t>drawings and </a:t>
            </a:r>
            <a:r>
              <a:rPr lang="en-US" sz="1400" dirty="0"/>
              <a:t>strategies based on place value, properties of operations, and/or the relationship between addition and subtraction; relate the strategy to a written method. Understand that in adding or subtracting three</a:t>
            </a:r>
            <a:r>
              <a:rPr lang="en-US" sz="1400" dirty="0" smtClean="0"/>
              <a:t>-digit </a:t>
            </a:r>
            <a:r>
              <a:rPr lang="en-US" sz="1400" dirty="0"/>
              <a:t>numbers, one adds or subtracts hundreds and hundreds, tens and tens, ones and ones; and sometimes it is necessary to compose or decompose tens or hundreds. </a:t>
            </a:r>
          </a:p>
          <a:p>
            <a:pPr lvl="0"/>
            <a:r>
              <a:rPr lang="en-US" sz="1400" dirty="0" smtClean="0"/>
              <a:t>8. Mentally </a:t>
            </a:r>
            <a:r>
              <a:rPr lang="en-US" sz="1400" dirty="0"/>
              <a:t>add 10 or 100 to a given number 100–900, and mentally subtract 10 or 100 from a given number 100–900. </a:t>
            </a:r>
          </a:p>
          <a:p>
            <a:pPr lvl="0"/>
            <a:r>
              <a:rPr lang="en-US" sz="1400" dirty="0" smtClean="0"/>
              <a:t>9. Explain </a:t>
            </a:r>
            <a:r>
              <a:rPr lang="en-US" sz="1400" dirty="0"/>
              <a:t>why addition and subtraction strategies work, using place value and the properties of operations. </a:t>
            </a:r>
          </a:p>
        </p:txBody>
      </p:sp>
    </p:spTree>
    <p:extLst>
      <p:ext uri="{BB962C8B-B14F-4D97-AF65-F5344CB8AC3E}">
        <p14:creationId xmlns:p14="http://schemas.microsoft.com/office/powerpoint/2010/main" val="3005105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 NBT</a:t>
            </a:r>
            <a:endParaRPr lang="en-US" dirty="0"/>
          </a:p>
        </p:txBody>
      </p:sp>
      <p:pic>
        <p:nvPicPr>
          <p:cNvPr id="4" name="Picture 3" descr="Screen Shot 2012-08-29 at 11.34.3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1417638"/>
            <a:ext cx="2266465" cy="1985962"/>
          </a:xfrm>
          <a:prstGeom prst="rect">
            <a:avLst/>
          </a:prstGeom>
        </p:spPr>
      </p:pic>
      <p:pic>
        <p:nvPicPr>
          <p:cNvPr id="6" name="Picture 5" descr="Screen Shot 2012-08-29 at 11.34.4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0" y="1316038"/>
            <a:ext cx="4892261" cy="1016000"/>
          </a:xfrm>
          <a:prstGeom prst="rect">
            <a:avLst/>
          </a:prstGeom>
        </p:spPr>
      </p:pic>
      <p:pic>
        <p:nvPicPr>
          <p:cNvPr id="7" name="Picture 6" descr="Screen Shot 2012-08-29 at 11.37.13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4428332"/>
            <a:ext cx="2353492" cy="1716088"/>
          </a:xfrm>
          <a:prstGeom prst="rect">
            <a:avLst/>
          </a:prstGeom>
        </p:spPr>
      </p:pic>
      <p:pic>
        <p:nvPicPr>
          <p:cNvPr id="8" name="Picture 7" descr="Screen Shot 2012-08-29 at 11.38.14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065" y="2663826"/>
            <a:ext cx="2005248" cy="2665412"/>
          </a:xfrm>
          <a:prstGeom prst="rect">
            <a:avLst/>
          </a:prstGeom>
        </p:spPr>
      </p:pic>
      <p:pic>
        <p:nvPicPr>
          <p:cNvPr id="9" name="Picture 8" descr="Screen Shot 2012-08-29 at 11.43.11 A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848" y="2549526"/>
            <a:ext cx="3193456" cy="1727200"/>
          </a:xfrm>
          <a:prstGeom prst="rect">
            <a:avLst/>
          </a:prstGeom>
        </p:spPr>
      </p:pic>
      <p:pic>
        <p:nvPicPr>
          <p:cNvPr id="10" name="Picture 9" descr="Screen Shot 2012-08-29 at 11.44.50 A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089" y="4595139"/>
            <a:ext cx="3768111" cy="182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55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Core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hlinkClick r:id="rId2"/>
              </a:rPr>
              <a:t>p90x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87350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65200" y="1841500"/>
            <a:ext cx="459020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• </a:t>
            </a:r>
            <a:r>
              <a:rPr lang="en-US" dirty="0" smtClean="0"/>
              <a:t>1-120 </a:t>
            </a:r>
            <a:r>
              <a:rPr lang="en-US" dirty="0" smtClean="0"/>
              <a:t>Chart</a:t>
            </a:r>
          </a:p>
          <a:p>
            <a:r>
              <a:rPr lang="en-US" dirty="0" smtClean="0"/>
              <a:t>• The Finger Wiggle</a:t>
            </a:r>
          </a:p>
          <a:p>
            <a:r>
              <a:rPr lang="en-US" dirty="0" smtClean="0"/>
              <a:t>• The Number Path</a:t>
            </a:r>
          </a:p>
          <a:p>
            <a:r>
              <a:rPr lang="en-US" dirty="0" smtClean="0"/>
              <a:t>• The Money Routine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The Teen </a:t>
            </a:r>
            <a:r>
              <a:rPr lang="en-US" dirty="0" smtClean="0"/>
              <a:t>Machine</a:t>
            </a:r>
            <a:endParaRPr lang="en-US" dirty="0" smtClean="0"/>
          </a:p>
          <a:p>
            <a:r>
              <a:rPr lang="en-US" dirty="0" smtClean="0"/>
              <a:t>• Secret Code </a:t>
            </a:r>
            <a:r>
              <a:rPr lang="en-US" dirty="0" smtClean="0"/>
              <a:t>Cards</a:t>
            </a:r>
          </a:p>
          <a:p>
            <a:r>
              <a:rPr lang="en-US" dirty="0" smtClean="0"/>
              <a:t>• Math Mountain Cards</a:t>
            </a:r>
          </a:p>
          <a:p>
            <a:r>
              <a:rPr lang="en-US" dirty="0"/>
              <a:t>• Crows in a </a:t>
            </a:r>
            <a:r>
              <a:rPr lang="en-US" dirty="0" smtClean="0"/>
              <a:t>Row (From first grade)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Math Expressions Daily Routines Second Grade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Daily Routines Continued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359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19999" cy="789776"/>
          </a:xfrm>
        </p:spPr>
        <p:txBody>
          <a:bodyPr>
            <a:noAutofit/>
          </a:bodyPr>
          <a:lstStyle/>
          <a:p>
            <a:r>
              <a:rPr lang="en-US" dirty="0" smtClean="0"/>
              <a:t>Math Core Benchmark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077116"/>
            <a:ext cx="8197586" cy="5591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Operations and Algebraic Thinking </a:t>
            </a:r>
            <a:endParaRPr lang="en-US" sz="2800" dirty="0"/>
          </a:p>
          <a:p>
            <a:r>
              <a:rPr lang="en-US" sz="2000" b="1" dirty="0" smtClean="0"/>
              <a:t>Represent </a:t>
            </a:r>
            <a:r>
              <a:rPr lang="en-US" sz="2000" b="1" dirty="0"/>
              <a:t>and solve problems involving addition and subtraction.</a:t>
            </a:r>
            <a:endParaRPr lang="en-US" sz="2000" dirty="0"/>
          </a:p>
          <a:p>
            <a:pPr marL="457200" lvl="0" indent="-457200">
              <a:buAutoNum type="arabicPeriod"/>
            </a:pPr>
            <a:r>
              <a:rPr lang="en-US" sz="2000" dirty="0" smtClean="0"/>
              <a:t>Use </a:t>
            </a:r>
            <a:r>
              <a:rPr lang="en-US" sz="2000" dirty="0"/>
              <a:t>addition and subtraction within 100 to solve one- and two-step word problems involving situations of adding to, taking from, putting together, taking apart, and comparing, with unknowns in all positions, e.g., by using drawings and equations with a symbol for the unknown number to represent the problem</a:t>
            </a:r>
            <a:r>
              <a:rPr lang="en-US" sz="2000" dirty="0" smtClean="0"/>
              <a:t>.</a:t>
            </a:r>
          </a:p>
          <a:p>
            <a:pPr marL="457200" lvl="0" indent="-457200">
              <a:buAutoNum type="arabicPeriod"/>
            </a:pPr>
            <a:endParaRPr lang="en-US" sz="2000" dirty="0"/>
          </a:p>
          <a:p>
            <a:r>
              <a:rPr lang="en-US" sz="2000" b="1" dirty="0"/>
              <a:t>Add and subtract within 20.</a:t>
            </a:r>
            <a:endParaRPr lang="en-US" sz="2000" dirty="0"/>
          </a:p>
          <a:p>
            <a:pPr lvl="0"/>
            <a:r>
              <a:rPr lang="en-US" sz="2000" dirty="0" smtClean="0"/>
              <a:t>2.    Fluently </a:t>
            </a:r>
            <a:r>
              <a:rPr lang="en-US" sz="2000" dirty="0"/>
              <a:t>add and subtract within 20 using mental strategies. By end of </a:t>
            </a:r>
            <a:r>
              <a:rPr lang="en-US" sz="2000" dirty="0" smtClean="0"/>
              <a:t>    </a:t>
            </a:r>
          </a:p>
          <a:p>
            <a:pPr lvl="0"/>
            <a:r>
              <a:rPr lang="en-US" sz="2000" dirty="0" smtClean="0"/>
              <a:t>       Grade </a:t>
            </a:r>
            <a:r>
              <a:rPr lang="en-US" sz="2000" dirty="0"/>
              <a:t>2, know from memory all sums of two one-digit numbers</a:t>
            </a:r>
            <a:r>
              <a:rPr lang="en-US" sz="2000" dirty="0" smtClean="0"/>
              <a:t>.</a:t>
            </a:r>
          </a:p>
          <a:p>
            <a:pPr lvl="0"/>
            <a:endParaRPr lang="en-US" sz="2000" dirty="0"/>
          </a:p>
          <a:p>
            <a:r>
              <a:rPr lang="en-US" sz="2000" b="1" dirty="0"/>
              <a:t>Work with equal groups of objects to gain foundations for multiplication.</a:t>
            </a:r>
            <a:endParaRPr lang="en-US" sz="2000" dirty="0"/>
          </a:p>
          <a:p>
            <a:pPr marL="457200" lvl="0" indent="-457200">
              <a:buAutoNum type="arabicPeriod" startAt="3"/>
            </a:pPr>
            <a:r>
              <a:rPr lang="en-US" sz="2000" dirty="0" smtClean="0"/>
              <a:t>Determine </a:t>
            </a:r>
            <a:r>
              <a:rPr lang="en-US" sz="2000" dirty="0"/>
              <a:t>whether a group of objects (up to 20) has an odd or even </a:t>
            </a:r>
            <a:endParaRPr lang="en-US" sz="2000" dirty="0" smtClean="0"/>
          </a:p>
          <a:p>
            <a:pPr lvl="0"/>
            <a:r>
              <a:rPr lang="en-US" sz="2000" dirty="0"/>
              <a:t> </a:t>
            </a:r>
            <a:r>
              <a:rPr lang="en-US" sz="2000" dirty="0" smtClean="0"/>
              <a:t>       number </a:t>
            </a:r>
            <a:r>
              <a:rPr lang="en-US" sz="2000" dirty="0"/>
              <a:t>of members, e.g., by pairing objects or counting them by 2s; </a:t>
            </a:r>
            <a:endParaRPr lang="en-US" sz="2000" dirty="0" smtClean="0"/>
          </a:p>
          <a:p>
            <a:pPr lvl="0"/>
            <a:r>
              <a:rPr lang="en-US" sz="2000" dirty="0" smtClean="0"/>
              <a:t>        write </a:t>
            </a:r>
            <a:r>
              <a:rPr lang="en-US" sz="2000" dirty="0"/>
              <a:t>an equation to express </a:t>
            </a:r>
            <a:r>
              <a:rPr lang="en-US" sz="2000" dirty="0" smtClean="0"/>
              <a:t>an </a:t>
            </a:r>
            <a:r>
              <a:rPr lang="en-US" sz="2000" dirty="0"/>
              <a:t>even number as a sum of two equal </a:t>
            </a:r>
            <a:endParaRPr lang="en-US" sz="2000" dirty="0" smtClean="0"/>
          </a:p>
          <a:p>
            <a:pPr lvl="0"/>
            <a:r>
              <a:rPr lang="en-US" sz="2000" dirty="0" smtClean="0"/>
              <a:t>        addends</a:t>
            </a:r>
            <a:r>
              <a:rPr lang="en-US" sz="2000" dirty="0"/>
              <a:t>. </a:t>
            </a:r>
          </a:p>
          <a:p>
            <a:endParaRPr lang="en-US" sz="1400" baseline="30000" dirty="0"/>
          </a:p>
        </p:txBody>
      </p:sp>
    </p:spTree>
    <p:extLst>
      <p:ext uri="{BB962C8B-B14F-4D97-AF65-F5344CB8AC3E}">
        <p14:creationId xmlns:p14="http://schemas.microsoft.com/office/powerpoint/2010/main" val="134894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r>
              <a:rPr lang="en-US" dirty="0" smtClean="0"/>
              <a:t>Questions OA.1</a:t>
            </a:r>
            <a:endParaRPr lang="en-US" dirty="0"/>
          </a:p>
        </p:txBody>
      </p:sp>
      <p:pic>
        <p:nvPicPr>
          <p:cNvPr id="6" name="Picture 5" descr="Screen Shot 2012-08-29 at 11.23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1417638"/>
            <a:ext cx="2730500" cy="1809625"/>
          </a:xfrm>
          <a:prstGeom prst="rect">
            <a:avLst/>
          </a:prstGeom>
        </p:spPr>
      </p:pic>
      <p:pic>
        <p:nvPicPr>
          <p:cNvPr id="10" name="Picture 9" descr="Screen Shot 2012-08-29 at 11.24.4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41687"/>
            <a:ext cx="2197100" cy="3185795"/>
          </a:xfrm>
          <a:prstGeom prst="rect">
            <a:avLst/>
          </a:prstGeom>
        </p:spPr>
      </p:pic>
      <p:pic>
        <p:nvPicPr>
          <p:cNvPr id="11" name="Picture 10" descr="Screen Shot 2012-08-29 at 11.25.50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101" y="1214438"/>
            <a:ext cx="4907099" cy="3395662"/>
          </a:xfrm>
          <a:prstGeom prst="rect">
            <a:avLst/>
          </a:prstGeom>
        </p:spPr>
      </p:pic>
      <p:pic>
        <p:nvPicPr>
          <p:cNvPr id="12" name="Picture 11" descr="Screen Shot 2012-08-29 at 11.26.53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900" y="4826000"/>
            <a:ext cx="4667250" cy="171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383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74638"/>
            <a:ext cx="7874000" cy="1143000"/>
          </a:xfrm>
        </p:spPr>
        <p:txBody>
          <a:bodyPr/>
          <a:lstStyle/>
          <a:p>
            <a:r>
              <a:rPr lang="en-US" sz="4000" dirty="0" smtClean="0"/>
              <a:t>Assessment </a:t>
            </a:r>
            <a:r>
              <a:rPr lang="en-US" sz="4000" dirty="0" smtClean="0"/>
              <a:t>Questions OA.2 and OA.3</a:t>
            </a:r>
            <a:endParaRPr lang="en-US" sz="4000" dirty="0"/>
          </a:p>
        </p:txBody>
      </p:sp>
      <p:pic>
        <p:nvPicPr>
          <p:cNvPr id="3" name="Picture 2" descr="Screen Shot 2012-08-29 at 11.30.3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320800"/>
            <a:ext cx="2819400" cy="2616200"/>
          </a:xfrm>
          <a:prstGeom prst="rect">
            <a:avLst/>
          </a:prstGeom>
        </p:spPr>
      </p:pic>
      <p:pic>
        <p:nvPicPr>
          <p:cNvPr id="4" name="Picture 3" descr="Screen Shot 2012-08-29 at 11.30.2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50" y="4851400"/>
            <a:ext cx="5956300" cy="1066800"/>
          </a:xfrm>
          <a:prstGeom prst="rect">
            <a:avLst/>
          </a:prstGeom>
        </p:spPr>
      </p:pic>
      <p:pic>
        <p:nvPicPr>
          <p:cNvPr id="5" name="Picture 4" descr="Screen Shot 2012-08-29 at 11.32.21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550" y="2041525"/>
            <a:ext cx="4915923" cy="277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083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   Measurement and Set </a:t>
            </a:r>
            <a:r>
              <a:rPr lang="en-US" sz="4000" dirty="0" smtClean="0"/>
              <a:t>Models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936369" y="2536924"/>
            <a:ext cx="2561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set model for subtraction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9634" y="3390900"/>
            <a:ext cx="359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measurement model for subtraction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l="15803" t="18163" r="17037" b="15384"/>
          <a:stretch/>
        </p:blipFill>
        <p:spPr>
          <a:xfrm>
            <a:off x="4479599" y="1971636"/>
            <a:ext cx="3454400" cy="39497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19700" y="1232972"/>
            <a:ext cx="1821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Compare Models</a:t>
            </a:r>
            <a:endParaRPr lang="en-US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4648063" y="1602304"/>
            <a:ext cx="307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 Model          Measurement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47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Types</a:t>
            </a:r>
            <a:endParaRPr lang="en-US" dirty="0"/>
          </a:p>
        </p:txBody>
      </p:sp>
      <p:pic>
        <p:nvPicPr>
          <p:cNvPr id="3" name="Picture 2" descr="Screen Shot 2012-08-29 at 12.20.2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700" y="1244600"/>
            <a:ext cx="5003800" cy="477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223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Types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Add To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dirty="0" smtClean="0"/>
              <a:t>Take From</a:t>
            </a:r>
            <a:endParaRPr lang="en-US" sz="2800" dirty="0" smtClean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609600" y="3922713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Put Together/Take Apart</a:t>
            </a:r>
            <a:endParaRPr lang="en-US" sz="2400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419600" y="3959226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Compare</a:t>
            </a:r>
            <a:endParaRPr lang="en-US" sz="28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251075"/>
            <a:ext cx="22961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the unknown?</a:t>
            </a:r>
          </a:p>
          <a:p>
            <a:r>
              <a:rPr lang="en-US" dirty="0" smtClean="0"/>
              <a:t>Change/Start/Result</a:t>
            </a:r>
          </a:p>
          <a:p>
            <a:endParaRPr lang="en-US" dirty="0"/>
          </a:p>
          <a:p>
            <a:r>
              <a:rPr lang="en-US" dirty="0" smtClean="0"/>
              <a:t>            Action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68900" y="2212975"/>
            <a:ext cx="22961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the unknown?</a:t>
            </a:r>
          </a:p>
          <a:p>
            <a:r>
              <a:rPr lang="en-US" dirty="0" smtClean="0"/>
              <a:t>Change/Start/Result</a:t>
            </a:r>
          </a:p>
          <a:p>
            <a:endParaRPr lang="en-US" dirty="0"/>
          </a:p>
          <a:p>
            <a:r>
              <a:rPr lang="en-US" dirty="0" smtClean="0"/>
              <a:t>            Action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47903" y="4699000"/>
            <a:ext cx="309069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What is the unknown?</a:t>
            </a:r>
          </a:p>
          <a:p>
            <a:pPr algn="ctr"/>
            <a:r>
              <a:rPr lang="en-US" dirty="0" smtClean="0"/>
              <a:t>Total/Addends/Both Addends?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No action – different parts.</a:t>
            </a:r>
          </a:p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762500" y="4699000"/>
            <a:ext cx="317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What is the unknown?</a:t>
            </a:r>
          </a:p>
          <a:p>
            <a:pPr algn="ctr"/>
            <a:r>
              <a:rPr lang="en-US" dirty="0" smtClean="0"/>
              <a:t>Difference/Bigger/Smaller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No action – </a:t>
            </a:r>
            <a:r>
              <a:rPr lang="en-US" dirty="0" smtClean="0"/>
              <a:t>Comparison.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36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937</TotalTime>
  <Words>713</Words>
  <Application>Microsoft Macintosh PowerPoint</Application>
  <PresentationFormat>On-screen Show (4:3)</PresentationFormat>
  <Paragraphs>80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Second Grade Benchmark 1 Boot Camp Class</vt:lpstr>
      <vt:lpstr>Math Core Implementation</vt:lpstr>
      <vt:lpstr>Routines</vt:lpstr>
      <vt:lpstr>Math Core Benchmark 1</vt:lpstr>
      <vt:lpstr>Assessment Questions OA.1</vt:lpstr>
      <vt:lpstr>Assessment Questions OA.2 and OA.3</vt:lpstr>
      <vt:lpstr>   Measurement and Set Models</vt:lpstr>
      <vt:lpstr>Problem Types</vt:lpstr>
      <vt:lpstr>Problem Types</vt:lpstr>
      <vt:lpstr>Numbers and Operations in Base Ten</vt:lpstr>
      <vt:lpstr>Assessments NBT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Kindergarten Benchmark 1 Boot Camp Class</dc:title>
  <dc:creator>Melissa Garber</dc:creator>
  <cp:lastModifiedBy>Melissa Garber</cp:lastModifiedBy>
  <cp:revision>43</cp:revision>
  <cp:lastPrinted>2012-08-29T20:36:31Z</cp:lastPrinted>
  <dcterms:created xsi:type="dcterms:W3CDTF">2012-08-27T15:31:01Z</dcterms:created>
  <dcterms:modified xsi:type="dcterms:W3CDTF">2012-08-30T00:01:23Z</dcterms:modified>
</cp:coreProperties>
</file>