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5" r:id="rId4"/>
    <p:sldId id="276" r:id="rId5"/>
    <p:sldId id="263" r:id="rId6"/>
    <p:sldId id="260" r:id="rId7"/>
    <p:sldId id="280" r:id="rId8"/>
    <p:sldId id="281" r:id="rId9"/>
    <p:sldId id="282" r:id="rId10"/>
    <p:sldId id="277" r:id="rId11"/>
    <p:sldId id="259" r:id="rId12"/>
    <p:sldId id="283" r:id="rId13"/>
    <p:sldId id="284" r:id="rId14"/>
    <p:sldId id="278" r:id="rId15"/>
    <p:sldId id="279" r:id="rId16"/>
    <p:sldId id="266" r:id="rId17"/>
    <p:sldId id="274" r:id="rId18"/>
    <p:sldId id="26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3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27494-D647-0A4C-8BC4-947AA3D8EB46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A184E-AAC0-984A-8AEE-87C3E7489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13129-7015-7947-8F4F-40DFB477A190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5ECC8-72CE-7B48-8FB9-AF0F1B5F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5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ECC8-72CE-7B48-8FB9-AF0F1B5FFC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26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Practice the routine with a partner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ECC8-72CE-7B48-8FB9-AF0F1B5FFC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ECC8-72CE-7B48-8FB9-AF0F1B5FFC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64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ECC8-72CE-7B48-8FB9-AF0F1B5FFC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 Teen</a:t>
            </a:r>
            <a:r>
              <a:rPr lang="en-US" baseline="0" dirty="0" smtClean="0"/>
              <a:t> Mountain Cards, Equation Match with posters – models to represent. (Four posters and markers)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ECC8-72CE-7B48-8FB9-AF0F1B5FFC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10/24/12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10/24/12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creencast.com/t/mgz7NPbZG" TargetMode="External"/><Relationship Id="rId4" Type="http://schemas.openxmlformats.org/officeDocument/2006/relationships/hyperlink" Target="http://screencast.com/t/OJ91NxmI" TargetMode="External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cbEKAwCoCKw" TargetMode="External"/><Relationship Id="rId4" Type="http://schemas.openxmlformats.org/officeDocument/2006/relationships/hyperlink" Target="http://youtu.be/zSiHjMU-MU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2lXh2n0aPy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-5mathteachingresources.com/addition-and-subtraction-activities.html" TargetMode="External"/><Relationship Id="rId4" Type="http://schemas.openxmlformats.org/officeDocument/2006/relationships/hyperlink" Target="http://www.uen.org/core/displayLessonPlans.do?courseNumber=5110&amp;standardId=71347&amp;objectiveId=71348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Second Grade Benchmark 2</a:t>
            </a:r>
            <a:br>
              <a:rPr lang="en-US" dirty="0" smtClean="0"/>
            </a:br>
            <a:r>
              <a:rPr lang="en-US" dirty="0" smtClean="0"/>
              <a:t>Boot Camp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4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for Addition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9300" y="1232972"/>
            <a:ext cx="6934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Show all Totals		Groups Below		Number Line</a:t>
            </a:r>
          </a:p>
        </p:txBody>
      </p:sp>
    </p:spTree>
    <p:extLst>
      <p:ext uri="{BB962C8B-B14F-4D97-AF65-F5344CB8AC3E}">
        <p14:creationId xmlns:p14="http://schemas.microsoft.com/office/powerpoint/2010/main" val="416511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19999" cy="789776"/>
          </a:xfrm>
        </p:spPr>
        <p:txBody>
          <a:bodyPr>
            <a:noAutofit/>
          </a:bodyPr>
          <a:lstStyle/>
          <a:p>
            <a:r>
              <a:rPr lang="en-US" dirty="0" smtClean="0"/>
              <a:t>Math Core Benchmark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48516"/>
            <a:ext cx="819758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Measure and estimate lengths in standard units.</a:t>
            </a:r>
            <a:endParaRPr lang="en-US" sz="2000" dirty="0"/>
          </a:p>
          <a:p>
            <a:pPr marL="457200" lvl="0" indent="-457200">
              <a:buAutoNum type="arabicPeriod"/>
            </a:pPr>
            <a:r>
              <a:rPr lang="en-US" sz="2000" dirty="0" smtClean="0"/>
              <a:t>Measure the length of an object by selecting and using appropriate tools such as rulers, yardsticks, meter sticks, and measuring tapes.</a:t>
            </a:r>
          </a:p>
          <a:p>
            <a:pPr marL="457200" lvl="0" indent="-457200">
              <a:buAutoNum type="arabicPeriod"/>
            </a:pPr>
            <a:r>
              <a:rPr lang="en-US" sz="2000" dirty="0" smtClean="0"/>
              <a:t>Measure the length of an object twice, using length units of different lengths for the two measurements; describe how the two measurements relate to the size of the unit chosen.</a:t>
            </a:r>
          </a:p>
          <a:p>
            <a:pPr marL="457200" lvl="0" indent="-457200">
              <a:buAutoNum type="arabicPeriod"/>
            </a:pPr>
            <a:r>
              <a:rPr lang="en-US" sz="2000" dirty="0" smtClean="0"/>
              <a:t>Estimate lengths using units of inches, feet, centimeters, and </a:t>
            </a:r>
            <a:r>
              <a:rPr lang="en-US" sz="2000" dirty="0" smtClean="0"/>
              <a:t>me</a:t>
            </a:r>
            <a:r>
              <a:rPr lang="en-US" sz="2000" dirty="0" smtClean="0"/>
              <a:t>ters.</a:t>
            </a:r>
          </a:p>
          <a:p>
            <a:pPr marL="457200" lvl="0" indent="-457200">
              <a:buAutoNum type="arabicPeriod"/>
            </a:pPr>
            <a:r>
              <a:rPr lang="en-US" sz="2000" dirty="0" smtClean="0"/>
              <a:t>Measure to determine how much longer one object is than another, expressing the length difference in terms of a standard length unit.</a:t>
            </a:r>
            <a:endParaRPr lang="en-US" sz="2000" dirty="0" smtClean="0"/>
          </a:p>
          <a:p>
            <a:pPr marL="457200" lvl="0" indent="-457200">
              <a:buAutoNum type="arabicPeriod"/>
            </a:pPr>
            <a:endParaRPr lang="en-US" sz="800" dirty="0"/>
          </a:p>
          <a:p>
            <a:r>
              <a:rPr lang="en-US" sz="2000" b="1" u="sng" dirty="0" smtClean="0"/>
              <a:t>Work with Time and Money.</a:t>
            </a:r>
            <a:endParaRPr lang="en-US" sz="2000" u="sng" dirty="0"/>
          </a:p>
          <a:p>
            <a:pPr lvl="0"/>
            <a:r>
              <a:rPr lang="en-US" sz="2000" dirty="0"/>
              <a:t>8</a:t>
            </a:r>
            <a:r>
              <a:rPr lang="en-US" sz="2000" dirty="0" smtClean="0"/>
              <a:t>.    Solve word problems involving dollar bills, quarters, dimes, nickels, and pennies, using $ and ¢ symbols appropriately.  </a:t>
            </a:r>
            <a:r>
              <a:rPr lang="en-US" sz="2000" i="1" dirty="0" smtClean="0"/>
              <a:t>Example: </a:t>
            </a:r>
            <a:r>
              <a:rPr lang="en-US" sz="2000" i="1" dirty="0" smtClean="0"/>
              <a:t>If you have 2 dimes and 3 pennies, how many cents do you have?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0"/>
            <a:endParaRPr lang="en-US" sz="800" dirty="0"/>
          </a:p>
          <a:p>
            <a:r>
              <a:rPr lang="en-US" sz="2000" b="1" u="sng" dirty="0" smtClean="0"/>
              <a:t>Represent and interpret data.</a:t>
            </a:r>
            <a:endParaRPr lang="en-US" sz="2000" u="sng" dirty="0"/>
          </a:p>
          <a:p>
            <a:pPr lvl="0"/>
            <a:r>
              <a:rPr lang="en-US" sz="2000" dirty="0" smtClean="0"/>
              <a:t>9.    Generate measurement data by measuring lengths of several objects to the nearest whole unit, or by making repeated measurements of the same object.  Show the measurements by making a line plot, where the horizontal scale is marked off in whole-number units.</a:t>
            </a:r>
            <a:endParaRPr lang="en-US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13489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and 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8600" y="2819400"/>
            <a:ext cx="141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Benchmark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1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19999" cy="789776"/>
          </a:xfrm>
        </p:spPr>
        <p:txBody>
          <a:bodyPr>
            <a:noAutofit/>
          </a:bodyPr>
          <a:lstStyle/>
          <a:p>
            <a:r>
              <a:rPr lang="en-US" dirty="0" smtClean="0"/>
              <a:t>Math Core Benchmark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077116"/>
            <a:ext cx="8197586" cy="5591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Operations and Algebraic Thinking </a:t>
            </a:r>
            <a:endParaRPr lang="en-US" sz="2800" dirty="0"/>
          </a:p>
          <a:p>
            <a:r>
              <a:rPr lang="en-US" sz="2000" b="1" dirty="0" smtClean="0"/>
              <a:t>Represent </a:t>
            </a:r>
            <a:r>
              <a:rPr lang="en-US" sz="2000" b="1" dirty="0"/>
              <a:t>and solve problems involving addition and subtraction.</a:t>
            </a:r>
            <a:endParaRPr lang="en-US" sz="2000" dirty="0"/>
          </a:p>
          <a:p>
            <a:pPr marL="457200" lvl="0" indent="-457200">
              <a:buAutoNum type="arabicPeriod"/>
            </a:pPr>
            <a:r>
              <a:rPr lang="en-US" sz="2000" dirty="0" smtClean="0"/>
              <a:t>Use </a:t>
            </a:r>
            <a:r>
              <a:rPr lang="en-US" sz="2000" dirty="0"/>
              <a:t>addition and subtraction within 100 to solve one- and two-step word problems involving situations of adding to, taking from, putting together, taking apart, and comparing, with unknowns in all positions, e.g., by using drawings and equations with a symbol for the unknown number to represent the problem</a:t>
            </a:r>
            <a:r>
              <a:rPr lang="en-US" sz="2000" dirty="0" smtClean="0"/>
              <a:t>.</a:t>
            </a:r>
          </a:p>
          <a:p>
            <a:pPr marL="457200" lvl="0" indent="-457200">
              <a:buAutoNum type="arabicPeriod"/>
            </a:pPr>
            <a:endParaRPr lang="en-US" sz="2000" dirty="0"/>
          </a:p>
          <a:p>
            <a:r>
              <a:rPr lang="en-US" sz="2000" b="1" dirty="0"/>
              <a:t>Add and subtract within 20.</a:t>
            </a:r>
            <a:endParaRPr lang="en-US" sz="2000" dirty="0"/>
          </a:p>
          <a:p>
            <a:pPr lvl="0"/>
            <a:r>
              <a:rPr lang="en-US" sz="2000" dirty="0" smtClean="0"/>
              <a:t>2.    Fluently </a:t>
            </a:r>
            <a:r>
              <a:rPr lang="en-US" sz="2000" dirty="0"/>
              <a:t>add and subtract within 20 using mental strategies. By end of </a:t>
            </a:r>
            <a:r>
              <a:rPr lang="en-US" sz="2000" dirty="0" smtClean="0"/>
              <a:t>    </a:t>
            </a:r>
          </a:p>
          <a:p>
            <a:pPr lvl="0"/>
            <a:r>
              <a:rPr lang="en-US" sz="2000" dirty="0" smtClean="0"/>
              <a:t>       Grade </a:t>
            </a:r>
            <a:r>
              <a:rPr lang="en-US" sz="2000" dirty="0"/>
              <a:t>2, know from memory all sums of two one-digit numbers</a:t>
            </a:r>
            <a:r>
              <a:rPr lang="en-US" sz="2000" dirty="0" smtClean="0"/>
              <a:t>.</a:t>
            </a:r>
          </a:p>
          <a:p>
            <a:pPr lvl="0"/>
            <a:endParaRPr lang="en-US" sz="2000" dirty="0"/>
          </a:p>
          <a:p>
            <a:r>
              <a:rPr lang="en-US" sz="2000" b="1" dirty="0"/>
              <a:t>Work with equal groups of objects to gain foundations for multiplication.</a:t>
            </a:r>
            <a:endParaRPr lang="en-US" sz="2000" dirty="0"/>
          </a:p>
          <a:p>
            <a:pPr marL="457200" lvl="0" indent="-457200">
              <a:buAutoNum type="arabicPeriod" startAt="3"/>
            </a:pPr>
            <a:r>
              <a:rPr lang="en-US" sz="2000" dirty="0" smtClean="0"/>
              <a:t>Determine </a:t>
            </a:r>
            <a:r>
              <a:rPr lang="en-US" sz="2000" dirty="0"/>
              <a:t>whether a group of objects (up to 20) has an odd or even </a:t>
            </a:r>
            <a:endParaRPr lang="en-US" sz="2000" dirty="0" smtClean="0"/>
          </a:p>
          <a:p>
            <a:pPr lvl="0"/>
            <a:r>
              <a:rPr lang="en-US" sz="2000" dirty="0"/>
              <a:t> </a:t>
            </a:r>
            <a:r>
              <a:rPr lang="en-US" sz="2000" dirty="0" smtClean="0"/>
              <a:t>       number </a:t>
            </a:r>
            <a:r>
              <a:rPr lang="en-US" sz="2000" dirty="0"/>
              <a:t>of members, e.g., by pairing objects or counting them by 2s; </a:t>
            </a:r>
            <a:endParaRPr lang="en-US" sz="2000" dirty="0" smtClean="0"/>
          </a:p>
          <a:p>
            <a:pPr lvl="0"/>
            <a:r>
              <a:rPr lang="en-US" sz="2000" dirty="0" smtClean="0"/>
              <a:t>        write </a:t>
            </a:r>
            <a:r>
              <a:rPr lang="en-US" sz="2000" dirty="0"/>
              <a:t>an equation to express </a:t>
            </a:r>
            <a:r>
              <a:rPr lang="en-US" sz="2000" dirty="0" smtClean="0"/>
              <a:t>an </a:t>
            </a:r>
            <a:r>
              <a:rPr lang="en-US" sz="2000" dirty="0"/>
              <a:t>even number as a sum of two equal </a:t>
            </a:r>
            <a:endParaRPr lang="en-US" sz="2000" dirty="0" smtClean="0"/>
          </a:p>
          <a:p>
            <a:pPr lvl="0"/>
            <a:r>
              <a:rPr lang="en-US" sz="2000" dirty="0" smtClean="0"/>
              <a:t>        addends</a:t>
            </a:r>
            <a:r>
              <a:rPr lang="en-US" sz="2000" dirty="0"/>
              <a:t>. </a:t>
            </a:r>
          </a:p>
          <a:p>
            <a:endParaRPr lang="en-US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395377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Apart Sticks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698500"/>
            <a:ext cx="6839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7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vs. Solution Drawings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700" y="628114"/>
            <a:ext cx="4775199" cy="614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53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   Measurement and Set Models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936369" y="2536924"/>
            <a:ext cx="2561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set model for subtraction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9634" y="3390900"/>
            <a:ext cx="359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measurement model for subtraction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15803" t="18163" r="17037" b="15384"/>
          <a:stretch/>
        </p:blipFill>
        <p:spPr>
          <a:xfrm>
            <a:off x="4479599" y="1971636"/>
            <a:ext cx="3454400" cy="3949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19700" y="1232972"/>
            <a:ext cx="182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Compare Models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648063" y="1602304"/>
            <a:ext cx="307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Model          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4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Types</a:t>
            </a:r>
            <a:endParaRPr lang="en-US" dirty="0"/>
          </a:p>
        </p:txBody>
      </p:sp>
      <p:pic>
        <p:nvPicPr>
          <p:cNvPr id="3" name="Picture 2" descr="Screen Shot 2012-08-29 at 12.20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1244600"/>
            <a:ext cx="5003800" cy="477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23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Add To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/>
              <a:t>Take From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09600" y="3922713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Put Together/Take Apart</a:t>
            </a:r>
            <a:endParaRPr lang="en-US" sz="2400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419600" y="3959226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Compare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251075"/>
            <a:ext cx="2296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unknown?</a:t>
            </a:r>
          </a:p>
          <a:p>
            <a:r>
              <a:rPr lang="en-US" dirty="0" smtClean="0"/>
              <a:t>Change/Start/Result</a:t>
            </a:r>
          </a:p>
          <a:p>
            <a:endParaRPr lang="en-US" dirty="0"/>
          </a:p>
          <a:p>
            <a:r>
              <a:rPr lang="en-US" dirty="0" smtClean="0"/>
              <a:t>            Action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68900" y="2212975"/>
            <a:ext cx="2296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unknown?</a:t>
            </a:r>
          </a:p>
          <a:p>
            <a:r>
              <a:rPr lang="en-US" dirty="0" smtClean="0"/>
              <a:t>Change/Start/Result</a:t>
            </a:r>
          </a:p>
          <a:p>
            <a:endParaRPr lang="en-US" dirty="0"/>
          </a:p>
          <a:p>
            <a:r>
              <a:rPr lang="en-US" dirty="0" smtClean="0"/>
              <a:t>            Action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47903" y="4699000"/>
            <a:ext cx="30906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is the unknown?</a:t>
            </a:r>
          </a:p>
          <a:p>
            <a:pPr algn="ctr"/>
            <a:r>
              <a:rPr lang="en-US" dirty="0" smtClean="0"/>
              <a:t>Total/Addends/Both Addends?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No action – different parts.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762500" y="4699000"/>
            <a:ext cx="317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What is the unknown?</a:t>
            </a:r>
          </a:p>
          <a:p>
            <a:pPr algn="ctr"/>
            <a:r>
              <a:rPr lang="en-US" dirty="0" smtClean="0"/>
              <a:t>Difference/Bigger/Smaller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No action – </a:t>
            </a:r>
            <a:r>
              <a:rPr lang="en-US" dirty="0" smtClean="0"/>
              <a:t>Comparison.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Core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 fun Theory</a:t>
            </a:r>
          </a:p>
          <a:p>
            <a:pPr lvl="1"/>
            <a:r>
              <a:rPr lang="en-US" sz="6400" dirty="0" smtClean="0">
                <a:hlinkClick r:id="rId2"/>
              </a:rPr>
              <a:t>Piano stairs</a:t>
            </a:r>
            <a:endParaRPr lang="en-US" sz="6400" dirty="0" smtClean="0"/>
          </a:p>
          <a:p>
            <a:pPr lvl="1"/>
            <a:r>
              <a:rPr lang="en-US" sz="6400" dirty="0" smtClean="0">
                <a:hlinkClick r:id="rId3"/>
              </a:rPr>
              <a:t>World’s Deepest Bin</a:t>
            </a:r>
            <a:endParaRPr lang="en-US" sz="6400" dirty="0" smtClean="0"/>
          </a:p>
          <a:p>
            <a:pPr lvl="1"/>
            <a:r>
              <a:rPr lang="en-US" sz="6400" dirty="0" smtClean="0">
                <a:hlinkClick r:id="rId4"/>
              </a:rPr>
              <a:t>Bottle Bank</a:t>
            </a:r>
            <a:endParaRPr lang="en-US" sz="6400" dirty="0" smtClean="0"/>
          </a:p>
          <a:p>
            <a:pPr lvl="1"/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378735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Task – Journals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love gardening.  This year I planted pumpkins.  I decided to take some data on one of my pumpkin plants and measure how much it grew.  The first time I put it on the scale it weighed 1 pound.  For the next five weeks my pumpkin doubled in size each week.  How much does my pumpkin weigh? Show your thinking in numbers, pictures, and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1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700" y="368300"/>
            <a:ext cx="7746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Mila turned over three dot cards.  There were 20 dots.  The first dot card had 8 dots.  How many dots did the other two cards have?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Sam says 16 + 8 = 24 and 8 + 16 = 24 are the same.  Matt says they are different.  Who is correct and why?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Trevor wants to add 19 + 15.  What advice would you give Trevor.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How many equations can you write using 9, 8, and 17.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There are some creatures in a cave.  There are 24 legs.  What creatures could be in the cave?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3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and Subtraction Games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5200" y="1841500"/>
            <a:ext cx="3546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•</a:t>
            </a:r>
            <a:r>
              <a:rPr lang="en-US" dirty="0" smtClean="0">
                <a:hlinkClick r:id="rId3"/>
              </a:rPr>
              <a:t>Addition and Subtraction Activities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• </a:t>
            </a:r>
            <a:r>
              <a:rPr lang="en-US" dirty="0" smtClean="0">
                <a:hlinkClick r:id="rId4"/>
              </a:rPr>
              <a:t>UEN RESOURCES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335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274638"/>
            <a:ext cx="8013700" cy="792162"/>
          </a:xfrm>
        </p:spPr>
        <p:txBody>
          <a:bodyPr/>
          <a:lstStyle/>
          <a:p>
            <a:r>
              <a:rPr lang="en-US" sz="4000" dirty="0" smtClean="0"/>
              <a:t>Numbers and Operations in Base Ten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17471" y="1087439"/>
            <a:ext cx="775972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Understand </a:t>
            </a:r>
            <a:r>
              <a:rPr lang="en-US" b="1" dirty="0"/>
              <a:t>place value.</a:t>
            </a:r>
            <a:endParaRPr lang="en-US" sz="2000" dirty="0"/>
          </a:p>
          <a:p>
            <a:pPr lvl="0"/>
            <a:r>
              <a:rPr lang="en-US" sz="1400" dirty="0" smtClean="0"/>
              <a:t>1. Understand </a:t>
            </a:r>
            <a:r>
              <a:rPr lang="en-US" sz="1400" dirty="0"/>
              <a:t>that the three digits of a three-digit number represent amounts of hundreds, tens, and ones; e.g., 706 equals 7 hundreds, 0 tens, and 6 ones. Understand the following as special cases: </a:t>
            </a:r>
          </a:p>
          <a:p>
            <a:pPr lvl="1"/>
            <a:r>
              <a:rPr lang="en-US" sz="1400" dirty="0"/>
              <a:t>     a. 100 can be thought of as a bundle of ten tens — called a “hundred.”  </a:t>
            </a:r>
          </a:p>
          <a:p>
            <a:pPr lvl="0"/>
            <a:r>
              <a:rPr lang="en-US" sz="1400" dirty="0" smtClean="0"/>
              <a:t>2. Count </a:t>
            </a:r>
            <a:r>
              <a:rPr lang="en-US" sz="1400" dirty="0"/>
              <a:t>within 1000; skip-count by 5s, 10s, and 100s. </a:t>
            </a:r>
          </a:p>
          <a:p>
            <a:pPr lvl="0"/>
            <a:r>
              <a:rPr lang="en-US" sz="1400" dirty="0" smtClean="0"/>
              <a:t>3. Read </a:t>
            </a:r>
            <a:r>
              <a:rPr lang="en-US" sz="1400" dirty="0"/>
              <a:t>and write numbers to 1000 using base-ten numerals, number names, and expanded form. </a:t>
            </a:r>
          </a:p>
          <a:p>
            <a:pPr lvl="0"/>
            <a:r>
              <a:rPr lang="en-US" sz="1400" dirty="0" smtClean="0"/>
              <a:t>4. Compare </a:t>
            </a:r>
            <a:r>
              <a:rPr lang="en-US" sz="1400" dirty="0"/>
              <a:t>two three-digit numbers based on meanings of the hundreds, tens, and ones digits, using &gt;, =, and &lt; symbols to record the results of comparisons. </a:t>
            </a:r>
          </a:p>
          <a:p>
            <a:r>
              <a:rPr lang="en-US" b="1" dirty="0"/>
              <a:t>Use place value understanding and properties of operations to add and subtract.</a:t>
            </a:r>
            <a:endParaRPr lang="en-US" sz="2000" dirty="0"/>
          </a:p>
          <a:p>
            <a:pPr lvl="0"/>
            <a:r>
              <a:rPr lang="en-US" sz="1400" dirty="0" smtClean="0"/>
              <a:t>5. Fluently </a:t>
            </a:r>
            <a:r>
              <a:rPr lang="en-US" sz="1400" dirty="0"/>
              <a:t>add and subtract within 100 using strategies based on place value, properties of operations, and/or the relationship between addition and subtraction. </a:t>
            </a:r>
          </a:p>
          <a:p>
            <a:pPr lvl="0"/>
            <a:r>
              <a:rPr lang="en-US" sz="1400" dirty="0" smtClean="0"/>
              <a:t>6. Add </a:t>
            </a:r>
            <a:r>
              <a:rPr lang="en-US" sz="1400" dirty="0"/>
              <a:t>up to four two-digit numbers using strategies based on place value and properties of operations. </a:t>
            </a:r>
          </a:p>
          <a:p>
            <a:pPr lvl="0"/>
            <a:r>
              <a:rPr lang="en-US" sz="1400" dirty="0" smtClean="0"/>
              <a:t>7. Add </a:t>
            </a:r>
            <a:r>
              <a:rPr lang="en-US" sz="1400" dirty="0"/>
              <a:t>and subtract within 1000, using concrete models or </a:t>
            </a:r>
            <a:r>
              <a:rPr lang="en-US" sz="1400" dirty="0" smtClean="0"/>
              <a:t>drawings and </a:t>
            </a:r>
            <a:r>
              <a:rPr lang="en-US" sz="1400" dirty="0"/>
              <a:t>strategies based on place value, properties of operations, and/or the relationship between addition and subtraction; relate the strategy to a written method. Understand that in adding or subtracting three</a:t>
            </a:r>
            <a:r>
              <a:rPr lang="en-US" sz="1400" dirty="0" smtClean="0"/>
              <a:t>-digit </a:t>
            </a:r>
            <a:r>
              <a:rPr lang="en-US" sz="1400" dirty="0"/>
              <a:t>numbers, one adds or subtracts hundreds and hundreds, tens and tens, ones and ones; and sometimes it is necessary to compose or decompose tens or hundreds. </a:t>
            </a:r>
          </a:p>
          <a:p>
            <a:pPr lvl="0"/>
            <a:r>
              <a:rPr lang="en-US" sz="1400" dirty="0" smtClean="0"/>
              <a:t>8. Mentally </a:t>
            </a:r>
            <a:r>
              <a:rPr lang="en-US" sz="1400" dirty="0"/>
              <a:t>add 10 or 100 to a given number 100–900, and mentally subtract 10 or 100 from a given number 100–900. </a:t>
            </a:r>
          </a:p>
          <a:p>
            <a:pPr lvl="0"/>
            <a:r>
              <a:rPr lang="en-US" sz="1400" dirty="0" smtClean="0"/>
              <a:t>9. Explain </a:t>
            </a:r>
            <a:r>
              <a:rPr lang="en-US" sz="1400" dirty="0"/>
              <a:t>why addition and subtraction strategies work, using place value and the properties of operations. </a:t>
            </a:r>
          </a:p>
        </p:txBody>
      </p:sp>
    </p:spTree>
    <p:extLst>
      <p:ext uri="{BB962C8B-B14F-4D97-AF65-F5344CB8AC3E}">
        <p14:creationId xmlns:p14="http://schemas.microsoft.com/office/powerpoint/2010/main" val="300510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tens and ones</a:t>
            </a:r>
            <a:endParaRPr lang="en-US" dirty="0"/>
          </a:p>
        </p:txBody>
      </p:sp>
      <p:pic>
        <p:nvPicPr>
          <p:cNvPr id="4" name="Content Placeholder 3" descr="Screen Shot 2012-10-09 at 3.23.2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0" b="2119"/>
          <a:stretch/>
        </p:blipFill>
        <p:spPr>
          <a:xfrm>
            <a:off x="0" y="1417638"/>
            <a:ext cx="4771512" cy="5148262"/>
          </a:xfrm>
        </p:spPr>
      </p:pic>
    </p:spTree>
    <p:extLst>
      <p:ext uri="{BB962C8B-B14F-4D97-AF65-F5344CB8AC3E}">
        <p14:creationId xmlns:p14="http://schemas.microsoft.com/office/powerpoint/2010/main" val="422895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Shot 2012-10-09 at 3.23.14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738" b="882"/>
          <a:stretch/>
        </p:blipFill>
        <p:spPr>
          <a:xfrm>
            <a:off x="1028700" y="274638"/>
            <a:ext cx="6544704" cy="6261100"/>
          </a:xfrm>
        </p:spPr>
      </p:pic>
    </p:spTree>
    <p:extLst>
      <p:ext uri="{BB962C8B-B14F-4D97-AF65-F5344CB8AC3E}">
        <p14:creationId xmlns:p14="http://schemas.microsoft.com/office/powerpoint/2010/main" val="325549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Ten </a:t>
            </a:r>
            <a:r>
              <a:rPr lang="en-US" dirty="0" err="1" smtClean="0"/>
              <a:t>Actitivies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Roll and Record</a:t>
            </a:r>
          </a:p>
          <a:p>
            <a:r>
              <a:rPr lang="en-US" sz="3200" dirty="0" smtClean="0"/>
              <a:t>Record and Compare (&lt;, &gt;, =)</a:t>
            </a:r>
          </a:p>
          <a:p>
            <a:r>
              <a:rPr lang="en-US" sz="3200" dirty="0" smtClean="0"/>
              <a:t>Roll, record, and Combine</a:t>
            </a:r>
          </a:p>
          <a:p>
            <a:r>
              <a:rPr lang="en-US" sz="3200" dirty="0" smtClean="0"/>
              <a:t>Roll, and write equations</a:t>
            </a:r>
          </a:p>
          <a:p>
            <a:r>
              <a:rPr lang="en-US" sz="3200" dirty="0" smtClean="0"/>
              <a:t>Roll to 1,000 with place value dice</a:t>
            </a:r>
          </a:p>
          <a:p>
            <a:r>
              <a:rPr lang="en-US" sz="3200" dirty="0" smtClean="0"/>
              <a:t>Tasks to generate data (nutrition cards)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90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1147</TotalTime>
  <Words>1054</Words>
  <Application>Microsoft Macintosh PowerPoint</Application>
  <PresentationFormat>On-screen Show (4:3)</PresentationFormat>
  <Paragraphs>112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Second Grade Benchmark 2 Boot Camp Class</vt:lpstr>
      <vt:lpstr>Math Core Implementation</vt:lpstr>
      <vt:lpstr>Math Task – Journals </vt:lpstr>
      <vt:lpstr>PowerPoint Presentation</vt:lpstr>
      <vt:lpstr>Addition and Subtraction Games</vt:lpstr>
      <vt:lpstr>Numbers and Operations in Base Ten</vt:lpstr>
      <vt:lpstr>Adding tens and ones</vt:lpstr>
      <vt:lpstr>PowerPoint Presentation</vt:lpstr>
      <vt:lpstr>Base Ten Actitivies</vt:lpstr>
      <vt:lpstr>Models for Addition</vt:lpstr>
      <vt:lpstr>Math Core Benchmark 1</vt:lpstr>
      <vt:lpstr>Measurement and Data</vt:lpstr>
      <vt:lpstr>Math Core Benchmark 1</vt:lpstr>
      <vt:lpstr>Break Apart Sticks </vt:lpstr>
      <vt:lpstr>Situation vs. Solution Drawings</vt:lpstr>
      <vt:lpstr>   Measurement and Set Models</vt:lpstr>
      <vt:lpstr>Problem Types</vt:lpstr>
      <vt:lpstr>Problem Types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Benchmark 1 Boot Camp Class</dc:title>
  <dc:creator>Melissa Garber</dc:creator>
  <cp:lastModifiedBy>Melissa Garber</cp:lastModifiedBy>
  <cp:revision>54</cp:revision>
  <cp:lastPrinted>2012-08-29T20:36:31Z</cp:lastPrinted>
  <dcterms:created xsi:type="dcterms:W3CDTF">2012-08-27T15:31:01Z</dcterms:created>
  <dcterms:modified xsi:type="dcterms:W3CDTF">2012-10-24T20:25:53Z</dcterms:modified>
</cp:coreProperties>
</file>