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263" r:id="rId3"/>
    <p:sldId id="257" r:id="rId4"/>
    <p:sldId id="258" r:id="rId5"/>
    <p:sldId id="259" r:id="rId6"/>
    <p:sldId id="260" r:id="rId7"/>
    <p:sldId id="261" r:id="rId8"/>
    <p:sldId id="262" r:id="rId9"/>
    <p:sldId id="264" r:id="rId10"/>
    <p:sldId id="265" r:id="rId11"/>
    <p:sldId id="266" r:id="rId12"/>
    <p:sldId id="287" r:id="rId13"/>
    <p:sldId id="267" r:id="rId14"/>
    <p:sldId id="281" r:id="rId15"/>
    <p:sldId id="268" r:id="rId16"/>
    <p:sldId id="269" r:id="rId17"/>
    <p:sldId id="282" r:id="rId18"/>
    <p:sldId id="283" r:id="rId19"/>
    <p:sldId id="284" r:id="rId20"/>
    <p:sldId id="270" r:id="rId21"/>
    <p:sldId id="274" r:id="rId22"/>
    <p:sldId id="275" r:id="rId23"/>
    <p:sldId id="276" r:id="rId24"/>
    <p:sldId id="271" r:id="rId25"/>
    <p:sldId id="272" r:id="rId26"/>
    <p:sldId id="273" r:id="rId27"/>
    <p:sldId id="277" r:id="rId28"/>
    <p:sldId id="278" r:id="rId29"/>
    <p:sldId id="279"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07" autoAdjust="0"/>
  </p:normalViewPr>
  <p:slideViewPr>
    <p:cSldViewPr snapToGrid="0" snapToObjects="1">
      <p:cViewPr varScale="1">
        <p:scale>
          <a:sx n="50" d="100"/>
          <a:sy n="50" d="100"/>
        </p:scale>
        <p:origin x="-168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6D7354-2741-1945-ACC1-132343D8DE09}" type="datetimeFigureOut">
              <a:rPr lang="en-US" smtClean="0"/>
              <a:t>11/4/16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DED110-38EC-FB46-AE14-39A75D4E0375}" type="slidenum">
              <a:rPr lang="en-US" smtClean="0"/>
              <a:t>‹#›</a:t>
            </a:fld>
            <a:endParaRPr lang="en-US"/>
          </a:p>
        </p:txBody>
      </p:sp>
    </p:spTree>
    <p:extLst>
      <p:ext uri="{BB962C8B-B14F-4D97-AF65-F5344CB8AC3E}">
        <p14:creationId xmlns:p14="http://schemas.microsoft.com/office/powerpoint/2010/main" val="318631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10EEC9-9860-4E4A-AED3-BECCE55A52C4}" type="datetimeFigureOut">
              <a:rPr lang="en-US" smtClean="0"/>
              <a:t>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81DF2-A046-264F-82A1-824083ECD0A7}" type="slidenum">
              <a:rPr lang="en-US" smtClean="0"/>
              <a:t>‹#›</a:t>
            </a:fld>
            <a:endParaRPr lang="en-US"/>
          </a:p>
        </p:txBody>
      </p:sp>
    </p:spTree>
    <p:extLst>
      <p:ext uri="{BB962C8B-B14F-4D97-AF65-F5344CB8AC3E}">
        <p14:creationId xmlns:p14="http://schemas.microsoft.com/office/powerpoint/2010/main" val="715664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1</a:t>
            </a:fld>
            <a:endParaRPr lang="en-US"/>
          </a:p>
        </p:txBody>
      </p:sp>
    </p:spTree>
    <p:extLst>
      <p:ext uri="{BB962C8B-B14F-4D97-AF65-F5344CB8AC3E}">
        <p14:creationId xmlns:p14="http://schemas.microsoft.com/office/powerpoint/2010/main" val="19650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the scouts. They were feeling very confident and competent.  I’m assuming they have</a:t>
            </a:r>
            <a:r>
              <a:rPr lang="en-US" baseline="0" dirty="0" smtClean="0"/>
              <a:t> probably been successful rowing canoes, or rafts in calmer water, in fact their leader was confident enough in their abilities to take them down the Snake River known for some pretty spectacular rapids.  But when faced with the real test, the application of their knowledge, they literally fell overboard.  </a:t>
            </a:r>
          </a:p>
          <a:p>
            <a:endParaRPr lang="en-US" baseline="0" dirty="0" smtClean="0"/>
          </a:p>
          <a:p>
            <a:r>
              <a:rPr lang="en-US" baseline="0" dirty="0" smtClean="0"/>
              <a:t>Now our guide spent some significant time talking to us about what was going to happen, training us for what was coming up.  We purposefully bounced off a large protruding rock so we could practice what to do.  We weren’t afraid of making a mistake because she told us to make one and we knew how to handle it.  And when </a:t>
            </a:r>
            <a:r>
              <a:rPr lang="en-US" baseline="0" dirty="0" err="1" smtClean="0"/>
              <a:t>Kainoa</a:t>
            </a:r>
            <a:r>
              <a:rPr lang="en-US" baseline="0" dirty="0" smtClean="0"/>
              <a:t> fell out, we what to do, she was there to help, and it wasn’t a big deal.  </a:t>
            </a:r>
            <a:r>
              <a:rPr lang="en-US" dirty="0" smtClean="0"/>
              <a:t> </a:t>
            </a:r>
          </a:p>
          <a:p>
            <a:endParaRPr lang="en-US" dirty="0" smtClean="0"/>
          </a:p>
          <a:p>
            <a:r>
              <a:rPr lang="en-US" dirty="0" smtClean="0"/>
              <a:t>It’s safe to</a:t>
            </a:r>
            <a:r>
              <a:rPr lang="en-US" baseline="0" dirty="0" smtClean="0"/>
              <a:t> say that if students or scouts are only exposed to DOK 1 type activities, they gain a false sense of security.  When the time comes for them to apply their understanding in a DOK 3 situation they might not be prepared.  On the flip side, when teachers carefully select and prepare students for DOK 3 questions/situations and they are there to support students.  Students will excel. </a:t>
            </a:r>
            <a:endParaRPr lang="en-US"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10</a:t>
            </a:fld>
            <a:endParaRPr lang="en-US"/>
          </a:p>
        </p:txBody>
      </p:sp>
    </p:spTree>
    <p:extLst>
      <p:ext uri="{BB962C8B-B14F-4D97-AF65-F5344CB8AC3E}">
        <p14:creationId xmlns:p14="http://schemas.microsoft.com/office/powerpoint/2010/main" val="415633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some examples. </a:t>
            </a:r>
            <a:r>
              <a:rPr lang="en-US" dirty="0" smtClean="0"/>
              <a:t>The </a:t>
            </a:r>
            <a:r>
              <a:rPr lang="en-US" dirty="0" smtClean="0"/>
              <a:t>difference</a:t>
            </a:r>
            <a:r>
              <a:rPr lang="en-US" baseline="0" dirty="0" smtClean="0"/>
              <a:t> between asking a student what is 2/3+3/4 and the difference between asking the question, your friend says 2/3 + ¾ = 5/7.  Do you agree or disagree with your friends answer.  Help convince your friend of the correctness or incorrectness.  Is a change in DOK.  The first question requires  computation and nothing more.  The second questions requires an analysis of the equation and a “convince me” argument.  This falls into a DOK 3 level.  </a:t>
            </a:r>
          </a:p>
          <a:p>
            <a:endParaRPr lang="en-US" baseline="0" dirty="0" smtClean="0"/>
          </a:p>
          <a:p>
            <a:r>
              <a:rPr lang="en-US" baseline="0" dirty="0" smtClean="0"/>
              <a:t>Robert </a:t>
            </a:r>
            <a:r>
              <a:rPr lang="en-US" baseline="0" dirty="0" err="1" smtClean="0"/>
              <a:t>Kaplinsky</a:t>
            </a:r>
            <a:r>
              <a:rPr lang="en-US" baseline="0" dirty="0" smtClean="0"/>
              <a:t> has done some excellent work on DOK levels and he shared this study.  It starts out with a simple question, given the radius of the circle students must find the the circumference and the area.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11</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Robert </a:t>
            </a:r>
            <a:r>
              <a:rPr lang="en-US" baseline="0" dirty="0" err="1" smtClean="0"/>
              <a:t>Kaplinsky</a:t>
            </a:r>
            <a:r>
              <a:rPr lang="en-US" baseline="0" dirty="0" smtClean="0"/>
              <a:t> has done some excellent work on DOK levels and he shared this study.  It starts out with a simple question, given the radius of the circle students must find the the circumference and the area.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12</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clip shows</a:t>
            </a:r>
            <a:r>
              <a:rPr lang="en-US" baseline="0" dirty="0" smtClean="0"/>
              <a:t> 10 students all ten of them answered both questions correctly. </a:t>
            </a:r>
            <a:r>
              <a:rPr lang="en-US" dirty="0" smtClean="0"/>
              <a:t>Out of 396 7</a:t>
            </a:r>
            <a:r>
              <a:rPr lang="en-US" baseline="30000" dirty="0" smtClean="0"/>
              <a:t>th</a:t>
            </a:r>
            <a:r>
              <a:rPr lang="en-US" dirty="0" smtClean="0"/>
              <a:t> graders 68.26%</a:t>
            </a:r>
            <a:r>
              <a:rPr lang="en-US" baseline="0" dirty="0" smtClean="0"/>
              <a:t> answered both correctly and 78.59% answered one of the questions correctly.</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13</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Pretty amazing: 7.G4 100% Mastery</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14</a:t>
            </a:fld>
            <a:endParaRPr lang="en-US"/>
          </a:p>
        </p:txBody>
      </p:sp>
    </p:spTree>
    <p:extLst>
      <p:ext uri="{BB962C8B-B14F-4D97-AF65-F5344CB8AC3E}">
        <p14:creationId xmlns:p14="http://schemas.microsoft.com/office/powerpoint/2010/main" val="146584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a DOK 2 question.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15</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clip shows the same ten students in the first clip.  As we saw on their tracker, they had already demonstrated mastery.  However when the question is changed and students are asked to think about the problem in a deeper way, only 1 out of the ten students was able to answer correctly and explain the reasoning behind his answer.  Out of the 396 7</a:t>
            </a:r>
            <a:r>
              <a:rPr lang="en-US" baseline="30000" dirty="0" smtClean="0"/>
              <a:t>th</a:t>
            </a:r>
            <a:r>
              <a:rPr lang="en-US" baseline="0" dirty="0" smtClean="0"/>
              <a:t> graders only 12.12% answered both parts correctly.</a:t>
            </a:r>
          </a:p>
          <a:p>
            <a:endParaRPr lang="en-US" baseline="0" dirty="0" smtClean="0"/>
          </a:p>
          <a:p>
            <a:r>
              <a:rPr lang="en-US" baseline="0" dirty="0" smtClean="0"/>
              <a:t>Now of the 12% that answered those correctly, 97.9% answered both of the DOK 1 questions correctly.  What does that tell us?  That Students who can complete the DOK 2 questions, have mastery of DOK 1 level concepts.</a:t>
            </a:r>
          </a:p>
          <a:p>
            <a:endParaRPr lang="en-US" baseline="0"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16</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tracker</a:t>
            </a:r>
            <a:r>
              <a:rPr lang="en-US" baseline="0" dirty="0" smtClean="0"/>
              <a:t> would look like.  </a:t>
            </a:r>
            <a:r>
              <a:rPr lang="en-US" dirty="0" smtClean="0"/>
              <a:t>Using a 2 point scale, the tracker went</a:t>
            </a:r>
            <a:r>
              <a:rPr lang="en-US" baseline="0" dirty="0" smtClean="0"/>
              <a:t> from every student achieving mastery to only 1 student achieving mastery, 3 students needing remediation, and 6 at near mastery.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17</a:t>
            </a:fld>
            <a:endParaRPr lang="en-US"/>
          </a:p>
        </p:txBody>
      </p:sp>
    </p:spTree>
    <p:extLst>
      <p:ext uri="{BB962C8B-B14F-4D97-AF65-F5344CB8AC3E}">
        <p14:creationId xmlns:p14="http://schemas.microsoft.com/office/powerpoint/2010/main" val="1070670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Turn to your neighbor and tell them the first thing that comes to mind when you see this. Show of hands how many of you had positive things to say?  How many of you had negative comments?  All of these problems are DOK1 questions.  It’s pure computation.  If students know how to compute they do well.  They think I’m good at math.  If they don’t know how to compute or do the procedure it takes them a long time, they might not finish, they get frustrated and they tell themselves they aren’t good at math.  This is actually a problem for both groups of students.  These problems give a false sense of what math is – math is not just speed and accuracy.  These types of assignments promote a fixed mindset.</a:t>
            </a:r>
          </a:p>
          <a:p>
            <a:endParaRPr lang="en-US" baseline="0"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18</a:t>
            </a:fld>
            <a:endParaRPr lang="en-US"/>
          </a:p>
        </p:txBody>
      </p:sp>
    </p:spTree>
    <p:extLst>
      <p:ext uri="{BB962C8B-B14F-4D97-AF65-F5344CB8AC3E}">
        <p14:creationId xmlns:p14="http://schemas.microsoft.com/office/powerpoint/2010/main" val="386585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our take away?  Students have to be taught using DOK 2 and 3 questions.  They will have a better concept of what math is – sense making and reasoning.  Just like our river trip – Most of us in the boat had very little experience.  From the first second we stepped in the boat we started training for the application in context and with the purpose of tackling the rapids, we learned the skills necessary to be successful when we hit those class III rapids.  The scouts who I’m sure had already experienced rowing in calm water felt overly confident, they didn’t go in prepared.  They assumed because they were successful, they knew what to do and it was disastrous when faced with a real challenge. </a:t>
            </a:r>
          </a:p>
          <a:p>
            <a:endParaRPr lang="en-US" baseline="0" dirty="0" smtClean="0"/>
          </a:p>
          <a:p>
            <a:r>
              <a:rPr lang="en-US" baseline="0" dirty="0" smtClean="0"/>
              <a:t>The problem with DOK 1 questions is it creates over confidence in students who know how to memorize or calculate, or recall.  It also creates anxiety in students who can’t.  These DOK 1 problems perpetuate a fixed mindset (Carol </a:t>
            </a:r>
            <a:r>
              <a:rPr lang="en-US" baseline="0" dirty="0" err="1" smtClean="0"/>
              <a:t>Dwek</a:t>
            </a:r>
            <a:r>
              <a:rPr lang="en-US" baseline="0" dirty="0" smtClean="0"/>
              <a:t> and Jo </a:t>
            </a:r>
            <a:r>
              <a:rPr lang="en-US" baseline="0" dirty="0" err="1" smtClean="0"/>
              <a:t>Bolar</a:t>
            </a:r>
            <a:r>
              <a:rPr lang="en-US" baseline="0" dirty="0" smtClean="0"/>
              <a:t> has a lot to say about fixed mindset versus growth mindset and the awful consequences it has had in math education)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19</a:t>
            </a:fld>
            <a:endParaRPr lang="en-US"/>
          </a:p>
        </p:txBody>
      </p:sp>
    </p:spTree>
    <p:extLst>
      <p:ext uri="{BB962C8B-B14F-4D97-AF65-F5344CB8AC3E}">
        <p14:creationId xmlns:p14="http://schemas.microsoft.com/office/powerpoint/2010/main" val="376505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a:t>
            </a:fld>
            <a:endParaRPr lang="en-US"/>
          </a:p>
        </p:txBody>
      </p:sp>
    </p:spTree>
    <p:extLst>
      <p:ext uri="{BB962C8B-B14F-4D97-AF65-F5344CB8AC3E}">
        <p14:creationId xmlns:p14="http://schemas.microsoft.com/office/powerpoint/2010/main" val="7424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are natural problem solvers.</a:t>
            </a:r>
            <a:r>
              <a:rPr lang="en-US" baseline="0" dirty="0" smtClean="0"/>
              <a:t>  We must capitalize on their desire to problem solve and provide experiences that won’t mask the mastery, but will provide a true indication of their abilities.  </a:t>
            </a:r>
            <a:r>
              <a:rPr lang="en-US" baseline="0" dirty="0" smtClean="0"/>
              <a:t>When we use DOK 2 and 3 type problems, we allow students to not only practice skills necessary for recall and computation, but they get to practice skills that engage the pituitary portion of their brain – the part that deals with approximation, analysis, and evaluation.</a:t>
            </a:r>
            <a:endParaRPr lang="en-US" baseline="0" dirty="0" smtClean="0"/>
          </a:p>
        </p:txBody>
      </p:sp>
      <p:sp>
        <p:nvSpPr>
          <p:cNvPr id="4" name="Slide Number Placeholder 3"/>
          <p:cNvSpPr>
            <a:spLocks noGrp="1"/>
          </p:cNvSpPr>
          <p:nvPr>
            <p:ph type="sldNum" sz="quarter" idx="10"/>
          </p:nvPr>
        </p:nvSpPr>
        <p:spPr/>
        <p:txBody>
          <a:bodyPr/>
          <a:lstStyle/>
          <a:p>
            <a:fld id="{2FB81DF2-A046-264F-82A1-824083ECD0A7}" type="slidenum">
              <a:rPr lang="en-US" smtClean="0"/>
              <a:t>20</a:t>
            </a:fld>
            <a:endParaRPr lang="en-US"/>
          </a:p>
        </p:txBody>
      </p:sp>
    </p:spTree>
    <p:extLst>
      <p:ext uri="{BB962C8B-B14F-4D97-AF65-F5344CB8AC3E}">
        <p14:creationId xmlns:p14="http://schemas.microsoft.com/office/powerpoint/2010/main" val="2021817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a:t>
            </a:r>
            <a:r>
              <a:rPr lang="en-US" baseline="0" dirty="0" smtClean="0"/>
              <a:t> the only way students can successfully show evidence of mastery of the Math Practice Standards, they must be asked DOK 2 and 3 questions.</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21</a:t>
            </a:fld>
            <a:endParaRPr lang="en-US"/>
          </a:p>
        </p:txBody>
      </p:sp>
    </p:spTree>
    <p:extLst>
      <p:ext uri="{BB962C8B-B14F-4D97-AF65-F5344CB8AC3E}">
        <p14:creationId xmlns:p14="http://schemas.microsoft.com/office/powerpoint/2010/main" val="2381979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22</a:t>
            </a:fld>
            <a:endParaRPr lang="en-US"/>
          </a:p>
        </p:txBody>
      </p:sp>
    </p:spTree>
    <p:extLst>
      <p:ext uri="{BB962C8B-B14F-4D97-AF65-F5344CB8AC3E}">
        <p14:creationId xmlns:p14="http://schemas.microsoft.com/office/powerpoint/2010/main" val="392007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23</a:t>
            </a:fld>
            <a:endParaRPr lang="en-US"/>
          </a:p>
        </p:txBody>
      </p:sp>
    </p:spTree>
    <p:extLst>
      <p:ext uri="{BB962C8B-B14F-4D97-AF65-F5344CB8AC3E}">
        <p14:creationId xmlns:p14="http://schemas.microsoft.com/office/powerpoint/2010/main" val="247521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practice.  Think about the cognitive</a:t>
            </a:r>
            <a:r>
              <a:rPr lang="en-US" baseline="0" dirty="0" smtClean="0"/>
              <a:t> demand for each of the following questions.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24</a:t>
            </a:fld>
            <a:endParaRPr lang="en-US"/>
          </a:p>
        </p:txBody>
      </p:sp>
    </p:spTree>
    <p:extLst>
      <p:ext uri="{BB962C8B-B14F-4D97-AF65-F5344CB8AC3E}">
        <p14:creationId xmlns:p14="http://schemas.microsoft.com/office/powerpoint/2010/main" val="309171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25</a:t>
            </a:fld>
            <a:endParaRPr lang="en-US"/>
          </a:p>
        </p:txBody>
      </p:sp>
    </p:spTree>
    <p:extLst>
      <p:ext uri="{BB962C8B-B14F-4D97-AF65-F5344CB8AC3E}">
        <p14:creationId xmlns:p14="http://schemas.microsoft.com/office/powerpoint/2010/main" val="2635316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26</a:t>
            </a:fld>
            <a:endParaRPr lang="en-US"/>
          </a:p>
        </p:txBody>
      </p:sp>
    </p:spTree>
    <p:extLst>
      <p:ext uri="{BB962C8B-B14F-4D97-AF65-F5344CB8AC3E}">
        <p14:creationId xmlns:p14="http://schemas.microsoft.com/office/powerpoint/2010/main" val="1408499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27</a:t>
            </a:fld>
            <a:endParaRPr lang="en-US"/>
          </a:p>
        </p:txBody>
      </p:sp>
    </p:spTree>
    <p:extLst>
      <p:ext uri="{BB962C8B-B14F-4D97-AF65-F5344CB8AC3E}">
        <p14:creationId xmlns:p14="http://schemas.microsoft.com/office/powerpoint/2010/main" val="1603004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28</a:t>
            </a:fld>
            <a:endParaRPr lang="en-US"/>
          </a:p>
        </p:txBody>
      </p:sp>
    </p:spTree>
    <p:extLst>
      <p:ext uri="{BB962C8B-B14F-4D97-AF65-F5344CB8AC3E}">
        <p14:creationId xmlns:p14="http://schemas.microsoft.com/office/powerpoint/2010/main" val="2654095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B81DF2-A046-264F-82A1-824083ECD0A7}" type="slidenum">
              <a:rPr lang="en-US" smtClean="0"/>
              <a:t>29</a:t>
            </a:fld>
            <a:endParaRPr lang="en-US"/>
          </a:p>
        </p:txBody>
      </p:sp>
    </p:spTree>
    <p:extLst>
      <p:ext uri="{BB962C8B-B14F-4D97-AF65-F5344CB8AC3E}">
        <p14:creationId xmlns:p14="http://schemas.microsoft.com/office/powerpoint/2010/main" val="102955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a:t>
            </a:r>
            <a:r>
              <a:rPr lang="en-US" baseline="0" dirty="0" smtClean="0"/>
              <a:t> to start today by showing off a few of my vacation slides.  I’m a native </a:t>
            </a:r>
            <a:r>
              <a:rPr lang="en-US" baseline="0" dirty="0" err="1" smtClean="0"/>
              <a:t>Utahn</a:t>
            </a:r>
            <a:r>
              <a:rPr lang="en-US" baseline="0" dirty="0" smtClean="0"/>
              <a:t> and we love our outdoor adventures.  </a:t>
            </a:r>
            <a:r>
              <a:rPr lang="en-US" baseline="0" dirty="0" smtClean="0"/>
              <a:t>This summer I </a:t>
            </a:r>
            <a:r>
              <a:rPr lang="en-US" baseline="0" dirty="0" smtClean="0"/>
              <a:t>met up with my brother’s family in Jackson Wyoming just South of Yellowstone and on the edge of the Grand Tetons.  For part of the trip we went river rafting.  Check out m</a:t>
            </a:r>
            <a:r>
              <a:rPr lang="en-US" dirty="0" smtClean="0"/>
              <a:t>y cute nephew right at</a:t>
            </a:r>
            <a:r>
              <a:rPr lang="en-US" baseline="0" dirty="0" smtClean="0"/>
              <a:t> the front of the boat – he doesn’t even know what’s about to hit him.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3</a:t>
            </a:fld>
            <a:endParaRPr lang="en-US"/>
          </a:p>
        </p:txBody>
      </p:sp>
    </p:spTree>
    <p:extLst>
      <p:ext uri="{BB962C8B-B14F-4D97-AF65-F5344CB8AC3E}">
        <p14:creationId xmlns:p14="http://schemas.microsoft.com/office/powerpoint/2010/main" val="119396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right – the Big Kahuna</a:t>
            </a:r>
            <a:r>
              <a:rPr lang="en-US" baseline="0" dirty="0" smtClean="0"/>
              <a:t> a class III rapid.  It was blast.  We were soaked.  Rivers are rated from class 1 – flat water to class VI – </a:t>
            </a:r>
            <a:r>
              <a:rPr lang="en-US" baseline="0" dirty="0" err="1" smtClean="0"/>
              <a:t>unrunnable</a:t>
            </a:r>
            <a:r>
              <a:rPr lang="en-US" baseline="0" dirty="0" smtClean="0"/>
              <a:t>.  The biggest rapids are class V.  The water on our 8 mile stretch was mostly II and III,  There were 8 rapids that were significant enough to have a name.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4</a:t>
            </a:fld>
            <a:endParaRPr lang="en-US"/>
          </a:p>
        </p:txBody>
      </p:sp>
    </p:spTree>
    <p:extLst>
      <p:ext uri="{BB962C8B-B14F-4D97-AF65-F5344CB8AC3E}">
        <p14:creationId xmlns:p14="http://schemas.microsoft.com/office/powerpoint/2010/main" val="226222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again Miles didn’t realize what he was in for.</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5</a:t>
            </a:fld>
            <a:endParaRPr lang="en-US"/>
          </a:p>
        </p:txBody>
      </p:sp>
    </p:spTree>
    <p:extLst>
      <p:ext uri="{BB962C8B-B14F-4D97-AF65-F5344CB8AC3E}">
        <p14:creationId xmlns:p14="http://schemas.microsoft.com/office/powerpoint/2010/main" val="95217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point in the trip where I stopped paddling.  Do you notice the big gaping hole?</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6</a:t>
            </a:fld>
            <a:endParaRPr lang="en-US"/>
          </a:p>
        </p:txBody>
      </p:sp>
    </p:spTree>
    <p:extLst>
      <p:ext uri="{BB962C8B-B14F-4D97-AF65-F5344CB8AC3E}">
        <p14:creationId xmlns:p14="http://schemas.microsoft.com/office/powerpoint/2010/main" val="9320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was fine and good.  </a:t>
            </a:r>
            <a:r>
              <a:rPr lang="en-US" dirty="0" err="1" smtClean="0"/>
              <a:t>Kainoa</a:t>
            </a:r>
            <a:r>
              <a:rPr lang="en-US" dirty="0" smtClean="0"/>
              <a:t>, got back to the boat, the guide and I pulled him back</a:t>
            </a:r>
            <a:r>
              <a:rPr lang="en-US" baseline="0" dirty="0" smtClean="0"/>
              <a:t> in and we continued down the river ready to take on the next set of rapids.  (In fact if you look closely you’ll notice that the only two people that even knew he had fallen out of the raft were the guide, “mama carnage” and me.  Everyone else was engaged, doing their job, and having fun.  The guide was able to concentrate on getting us through and helping the person who really needed help.) Now I’m going to contrast this experience with that of a boat we had passed earlier.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7</a:t>
            </a:fld>
            <a:endParaRPr lang="en-US"/>
          </a:p>
        </p:txBody>
      </p:sp>
    </p:spTree>
    <p:extLst>
      <p:ext uri="{BB962C8B-B14F-4D97-AF65-F5344CB8AC3E}">
        <p14:creationId xmlns:p14="http://schemas.microsoft.com/office/powerpoint/2010/main" val="270346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the </a:t>
            </a:r>
            <a:r>
              <a:rPr lang="en-US" dirty="0" smtClean="0"/>
              <a:t>actual </a:t>
            </a:r>
            <a:r>
              <a:rPr lang="en-US" dirty="0" smtClean="0"/>
              <a:t>photo,</a:t>
            </a:r>
            <a:r>
              <a:rPr lang="en-US" baseline="0" dirty="0" smtClean="0"/>
              <a:t> but it is a very accurate depiction of what occurred to a scout group earlier on the float.  At the put in they were jovial and laughing and having a grand time, ready to take on the river.  The guides noted, that they didn’t have a river guide with them, just one of their leaders.  Well you can imagine, they were doing fine on the class II portions of the river, but the first significant rapid they came upon our guide </a:t>
            </a:r>
            <a:r>
              <a:rPr lang="en-US" baseline="0" dirty="0" smtClean="0"/>
              <a:t>commented </a:t>
            </a:r>
            <a:r>
              <a:rPr lang="en-US" baseline="0" dirty="0" smtClean="0"/>
              <a:t>that they were taking an “interesting” course and sure enough, everyone got dumped out, the raft overturned and they made their way to the bank.  Everyone was safe but the laughter was over and they were left figuring out how to flip their raft.</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8</a:t>
            </a:fld>
            <a:endParaRPr lang="en-US"/>
          </a:p>
        </p:txBody>
      </p:sp>
    </p:spTree>
    <p:extLst>
      <p:ext uri="{BB962C8B-B14F-4D97-AF65-F5344CB8AC3E}">
        <p14:creationId xmlns:p14="http://schemas.microsoft.com/office/powerpoint/2010/main" val="131846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love an analogy, so I would like to compare the river to DOK levels.  DOK stands for Depth of Knowledge, Norman Webb is really the pioneer in establishing these levels, Janice Hess has also done some work incorporating Webb’s DOK, with Benjamin Bloom’s taxonomy.  Questions can be classified according to their cognitive demand.  </a:t>
            </a:r>
            <a:endParaRPr lang="en-US" dirty="0"/>
          </a:p>
        </p:txBody>
      </p:sp>
      <p:sp>
        <p:nvSpPr>
          <p:cNvPr id="4" name="Slide Number Placeholder 3"/>
          <p:cNvSpPr>
            <a:spLocks noGrp="1"/>
          </p:cNvSpPr>
          <p:nvPr>
            <p:ph type="sldNum" sz="quarter" idx="10"/>
          </p:nvPr>
        </p:nvSpPr>
        <p:spPr/>
        <p:txBody>
          <a:bodyPr/>
          <a:lstStyle/>
          <a:p>
            <a:fld id="{2FB81DF2-A046-264F-82A1-824083ECD0A7}" type="slidenum">
              <a:rPr lang="en-US" smtClean="0"/>
              <a:t>9</a:t>
            </a:fld>
            <a:endParaRPr lang="en-US"/>
          </a:p>
        </p:txBody>
      </p:sp>
    </p:spTree>
    <p:extLst>
      <p:ext uri="{BB962C8B-B14F-4D97-AF65-F5344CB8AC3E}">
        <p14:creationId xmlns:p14="http://schemas.microsoft.com/office/powerpoint/2010/main" val="99079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A24CD3-204F-4468-8EE4-28A6668D006A}" type="datetimeFigureOut">
              <a:rPr lang="en-US" smtClean="0"/>
              <a:t>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A24CD3-204F-4468-8EE4-28A6668D006A}" type="datetimeFigureOut">
              <a:rPr lang="en-US" smtClean="0"/>
              <a:t>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B1A24CD3-204F-4468-8EE4-28A6668D006A}" type="datetimeFigureOut">
              <a:rPr lang="en-US" smtClean="0"/>
              <a:t>11/4/16</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A24CD3-204F-4468-8EE4-28A6668D006A}" type="datetimeFigureOut">
              <a:rPr lang="en-US" smtClean="0"/>
              <a:t>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B1A24CD3-204F-4468-8EE4-28A6668D006A}" type="datetimeFigureOut">
              <a:rPr lang="en-US" smtClean="0"/>
              <a:t>11/4/16</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melissa.garber@jordandistrict.org"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17.png"/><Relationship Id="rId1" Type="http://schemas.microsoft.com/office/2007/relationships/media" Target="../media/media3.mov"/><Relationship Id="rId2" Type="http://schemas.openxmlformats.org/officeDocument/2006/relationships/video" Target="../media/media3.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hyperlink" Target="mailto:melissa.garber@jordandistrict.org" TargetMode="External"/><Relationship Id="rId1" Type="http://schemas.microsoft.com/office/2007/relationships/media" Target="../media/media4.MOV"/><Relationship Id="rId2" Type="http://schemas.openxmlformats.org/officeDocument/2006/relationships/video" Target="../media/media4.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DOK 1, 2, and 3</a:t>
            </a:r>
            <a:endParaRPr lang="en-US" dirty="0"/>
          </a:p>
        </p:txBody>
      </p:sp>
      <p:sp>
        <p:nvSpPr>
          <p:cNvPr id="3" name="Subtitle 2"/>
          <p:cNvSpPr>
            <a:spLocks noGrp="1"/>
          </p:cNvSpPr>
          <p:nvPr>
            <p:ph type="subTitle" idx="1"/>
          </p:nvPr>
        </p:nvSpPr>
        <p:spPr>
          <a:xfrm>
            <a:off x="3200400" y="5257800"/>
            <a:ext cx="5458968" cy="1091656"/>
          </a:xfrm>
        </p:spPr>
        <p:txBody>
          <a:bodyPr/>
          <a:lstStyle/>
          <a:p>
            <a:r>
              <a:rPr lang="en-US" dirty="0" smtClean="0"/>
              <a:t>Getting the Biggest Bang from your assessments</a:t>
            </a:r>
          </a:p>
          <a:p>
            <a:endParaRPr lang="en-US" dirty="0" smtClean="0"/>
          </a:p>
          <a:p>
            <a:r>
              <a:rPr lang="en-US" dirty="0" smtClean="0"/>
              <a:t>Melissa Garber</a:t>
            </a:r>
          </a:p>
          <a:p>
            <a:r>
              <a:rPr lang="en-US" dirty="0" smtClean="0"/>
              <a:t>Jordan School District Elementary Math Specialist </a:t>
            </a:r>
            <a:endParaRPr lang="en-US" dirty="0"/>
          </a:p>
        </p:txBody>
      </p:sp>
    </p:spTree>
    <p:extLst>
      <p:ext uri="{BB962C8B-B14F-4D97-AF65-F5344CB8AC3E}">
        <p14:creationId xmlns:p14="http://schemas.microsoft.com/office/powerpoint/2010/main" val="27758030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1 vs. DOK 2 and 3</a:t>
            </a:r>
            <a:endParaRPr lang="en-US" dirty="0"/>
          </a:p>
        </p:txBody>
      </p:sp>
      <p:pic>
        <p:nvPicPr>
          <p:cNvPr id="7" name="Content Placeholder 6" descr="river calm.jpg"/>
          <p:cNvPicPr>
            <a:picLocks noGrp="1" noChangeAspect="1"/>
          </p:cNvPicPr>
          <p:nvPr>
            <p:ph sz="half" idx="1"/>
          </p:nvPr>
        </p:nvPicPr>
        <p:blipFill>
          <a:blip r:embed="rId3">
            <a:extLst>
              <a:ext uri="{28A0092B-C50C-407E-A947-70E740481C1C}">
                <a14:useLocalDpi xmlns:a14="http://schemas.microsoft.com/office/drawing/2010/main" val="0"/>
              </a:ext>
            </a:extLst>
          </a:blip>
          <a:srcRect l="-10779" r="-10779"/>
          <a:stretch>
            <a:fillRect/>
          </a:stretch>
        </p:blipFill>
        <p:spPr/>
      </p:pic>
      <p:pic>
        <p:nvPicPr>
          <p:cNvPr id="6" name="Content Placeholder 5" descr="river trip big splash.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9729" r="19729"/>
          <a:stretch>
            <a:fillRect/>
          </a:stretch>
        </p:blipFill>
        <p:spPr/>
      </p:pic>
    </p:spTree>
    <p:extLst>
      <p:ext uri="{BB962C8B-B14F-4D97-AF65-F5344CB8AC3E}">
        <p14:creationId xmlns:p14="http://schemas.microsoft.com/office/powerpoint/2010/main" val="16155369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1 – </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What is 2/3 + 3/4 ? </a:t>
            </a:r>
          </a:p>
          <a:p>
            <a:r>
              <a:rPr lang="en-US" dirty="0" smtClean="0"/>
              <a:t>Your friend says 2/3 + ¾  = 5/7.  Do you agree or disagree with his answer?  Help convince your friend of the correctness or incorrectness of his answer. </a:t>
            </a:r>
          </a:p>
          <a:p>
            <a:r>
              <a:rPr lang="en-US" dirty="0" smtClean="0"/>
              <a:t>What is the difference between the 2 questions?</a:t>
            </a:r>
          </a:p>
          <a:p>
            <a:r>
              <a:rPr lang="en-US" dirty="0" smtClean="0"/>
              <a:t>Which practice standards apply?</a:t>
            </a:r>
          </a:p>
          <a:p>
            <a:pPr marL="0" indent="0">
              <a:buNone/>
            </a:pPr>
            <a:endParaRPr lang="en-US" dirty="0"/>
          </a:p>
        </p:txBody>
      </p:sp>
    </p:spTree>
    <p:extLst>
      <p:ext uri="{BB962C8B-B14F-4D97-AF65-F5344CB8AC3E}">
        <p14:creationId xmlns:p14="http://schemas.microsoft.com/office/powerpoint/2010/main" val="1173249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1 – </a:t>
            </a:r>
            <a:br>
              <a:rPr lang="en-US" dirty="0" smtClean="0"/>
            </a:br>
            <a:r>
              <a:rPr lang="en-US" dirty="0" smtClean="0"/>
              <a:t>Robert </a:t>
            </a:r>
            <a:r>
              <a:rPr lang="en-US" dirty="0" err="1" smtClean="0"/>
              <a:t>Kaplinsky</a:t>
            </a:r>
            <a:r>
              <a:rPr lang="en-US" dirty="0" smtClean="0"/>
              <a:t> – </a:t>
            </a:r>
            <a:r>
              <a:rPr lang="en-US" dirty="0" err="1" smtClean="0"/>
              <a:t>robertkaplinsky.com</a:t>
            </a:r>
            <a:endParaRPr lang="en-US" dirty="0"/>
          </a:p>
        </p:txBody>
      </p:sp>
      <p:pic>
        <p:nvPicPr>
          <p:cNvPr id="8" name="Content Placeholder 7" descr="DOK1 circle circumference.jpg"/>
          <p:cNvPicPr>
            <a:picLocks noGrp="1" noChangeAspect="1"/>
          </p:cNvPicPr>
          <p:nvPr>
            <p:ph idx="1"/>
          </p:nvPr>
        </p:nvPicPr>
        <p:blipFill>
          <a:blip r:embed="rId3">
            <a:extLst>
              <a:ext uri="{28A0092B-C50C-407E-A947-70E740481C1C}">
                <a14:useLocalDpi xmlns:a14="http://schemas.microsoft.com/office/drawing/2010/main" val="0"/>
              </a:ext>
            </a:extLst>
          </a:blip>
          <a:srcRect l="3579" r="3579"/>
          <a:stretch>
            <a:fillRect/>
          </a:stretch>
        </p:blipFill>
        <p:spPr/>
      </p:pic>
    </p:spTree>
    <p:extLst>
      <p:ext uri="{BB962C8B-B14F-4D97-AF65-F5344CB8AC3E}">
        <p14:creationId xmlns:p14="http://schemas.microsoft.com/office/powerpoint/2010/main" val="16717709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Math DOK 1 – </a:t>
            </a:r>
            <a:r>
              <a:rPr lang="en-US" dirty="0" smtClean="0"/>
              <a:t/>
            </a:r>
            <a:br>
              <a:rPr lang="en-US" dirty="0" smtClean="0"/>
            </a:br>
            <a:r>
              <a:rPr lang="en-US" dirty="0" smtClean="0"/>
              <a:t>Robert </a:t>
            </a:r>
            <a:r>
              <a:rPr lang="en-US" dirty="0" err="1" smtClean="0"/>
              <a:t>Kaplinsky</a:t>
            </a:r>
            <a:endParaRPr lang="en-US" dirty="0"/>
          </a:p>
        </p:txBody>
      </p:sp>
      <p:pic>
        <p:nvPicPr>
          <p:cNvPr id="6" name="Circles - First Proble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42322130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44500"/>
            <a:ext cx="6508377" cy="1143000"/>
          </a:xfrm>
        </p:spPr>
        <p:txBody>
          <a:bodyPr/>
          <a:lstStyle/>
          <a:p>
            <a:r>
              <a:rPr lang="en-US" dirty="0" smtClean="0"/>
              <a:t>MasteryConnect</a:t>
            </a:r>
            <a:endParaRPr lang="en-US" dirty="0"/>
          </a:p>
        </p:txBody>
      </p:sp>
      <p:pic>
        <p:nvPicPr>
          <p:cNvPr id="4" name="Content Placeholder 3" descr="Screen Shot 2016-07-28 at 11.27.30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5930" b="125"/>
          <a:stretch/>
        </p:blipFill>
        <p:spPr>
          <a:xfrm>
            <a:off x="679450" y="1587500"/>
            <a:ext cx="6508750" cy="4730750"/>
          </a:xfrm>
        </p:spPr>
      </p:pic>
    </p:spTree>
    <p:extLst>
      <p:ext uri="{BB962C8B-B14F-4D97-AF65-F5344CB8AC3E}">
        <p14:creationId xmlns:p14="http://schemas.microsoft.com/office/powerpoint/2010/main" val="31944538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2 – </a:t>
            </a:r>
            <a:br>
              <a:rPr lang="en-US" dirty="0" smtClean="0"/>
            </a:br>
            <a:r>
              <a:rPr lang="en-US" dirty="0" smtClean="0"/>
              <a:t>Robert </a:t>
            </a:r>
            <a:r>
              <a:rPr lang="en-US" dirty="0" err="1" smtClean="0"/>
              <a:t>Kaplinsky</a:t>
            </a:r>
            <a:r>
              <a:rPr lang="en-US" dirty="0" smtClean="0"/>
              <a:t> – </a:t>
            </a:r>
            <a:r>
              <a:rPr lang="en-US" dirty="0" err="1" smtClean="0"/>
              <a:t>robertkaplinsky.com</a:t>
            </a:r>
            <a:endParaRPr lang="en-US" dirty="0"/>
          </a:p>
        </p:txBody>
      </p:sp>
      <p:pic>
        <p:nvPicPr>
          <p:cNvPr id="4" name="Content Placeholder 3" descr="DOK2 circle circumference.jpg"/>
          <p:cNvPicPr>
            <a:picLocks noGrp="1" noChangeAspect="1"/>
          </p:cNvPicPr>
          <p:nvPr>
            <p:ph idx="1"/>
          </p:nvPr>
        </p:nvPicPr>
        <p:blipFill>
          <a:blip r:embed="rId3">
            <a:extLst>
              <a:ext uri="{28A0092B-C50C-407E-A947-70E740481C1C}">
                <a14:useLocalDpi xmlns:a14="http://schemas.microsoft.com/office/drawing/2010/main" val="0"/>
              </a:ext>
            </a:extLst>
          </a:blip>
          <a:srcRect t="-22239" b="-22239"/>
          <a:stretch>
            <a:fillRect/>
          </a:stretch>
        </p:blipFill>
        <p:spPr>
          <a:xfrm>
            <a:off x="0" y="2973388"/>
            <a:ext cx="9144000" cy="3152775"/>
          </a:xfrm>
        </p:spPr>
      </p:pic>
    </p:spTree>
    <p:extLst>
      <p:ext uri="{BB962C8B-B14F-4D97-AF65-F5344CB8AC3E}">
        <p14:creationId xmlns:p14="http://schemas.microsoft.com/office/powerpoint/2010/main" val="17892222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DOK 2 – </a:t>
            </a:r>
            <a:br>
              <a:rPr lang="en-US" dirty="0" smtClean="0"/>
            </a:br>
            <a:r>
              <a:rPr lang="en-US" dirty="0" smtClean="0"/>
              <a:t>Robert </a:t>
            </a:r>
            <a:r>
              <a:rPr lang="en-US" dirty="0" err="1" smtClean="0"/>
              <a:t>Kaplinsky</a:t>
            </a:r>
            <a:endParaRPr lang="en-US" dirty="0"/>
          </a:p>
        </p:txBody>
      </p:sp>
      <p:pic>
        <p:nvPicPr>
          <p:cNvPr id="4" name="Circles - Second Proble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40885305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4" name="Content Placeholder 3" descr="Screen Shot 2016-07-28 at 11.38.02 PM.png"/>
          <p:cNvPicPr>
            <a:picLocks noGrp="1" noChangeAspect="1"/>
          </p:cNvPicPr>
          <p:nvPr>
            <p:ph idx="1"/>
          </p:nvPr>
        </p:nvPicPr>
        <p:blipFill>
          <a:blip r:embed="rId3">
            <a:extLst>
              <a:ext uri="{28A0092B-C50C-407E-A947-70E740481C1C}">
                <a14:useLocalDpi xmlns:a14="http://schemas.microsoft.com/office/drawing/2010/main" val="0"/>
              </a:ext>
            </a:extLst>
          </a:blip>
          <a:srcRect t="326" b="326"/>
          <a:stretch>
            <a:fillRect/>
          </a:stretch>
        </p:blipFill>
        <p:spPr/>
      </p:pic>
    </p:spTree>
    <p:extLst>
      <p:ext uri="{BB962C8B-B14F-4D97-AF65-F5344CB8AC3E}">
        <p14:creationId xmlns:p14="http://schemas.microsoft.com/office/powerpoint/2010/main" val="35536479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6508377" cy="1143000"/>
          </a:xfrm>
        </p:spPr>
        <p:txBody>
          <a:bodyPr/>
          <a:lstStyle/>
          <a:p>
            <a:r>
              <a:rPr lang="en-US" dirty="0" smtClean="0"/>
              <a:t>Word Association</a:t>
            </a:r>
            <a:endParaRPr lang="en-US" dirty="0"/>
          </a:p>
        </p:txBody>
      </p:sp>
      <p:pic>
        <p:nvPicPr>
          <p:cNvPr id="4" name="Content Placeholder 3" descr="long-division-worksheets.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845" r="53436" b="50847"/>
          <a:stretch/>
        </p:blipFill>
        <p:spPr>
          <a:xfrm>
            <a:off x="-1410448" y="1295398"/>
            <a:ext cx="8573248" cy="5390365"/>
          </a:xfrm>
        </p:spPr>
      </p:pic>
    </p:spTree>
    <p:extLst>
      <p:ext uri="{BB962C8B-B14F-4D97-AF65-F5344CB8AC3E}">
        <p14:creationId xmlns:p14="http://schemas.microsoft.com/office/powerpoint/2010/main" val="15589916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6508377" cy="1143000"/>
          </a:xfrm>
        </p:spPr>
        <p:txBody>
          <a:bodyPr/>
          <a:lstStyle/>
          <a:p>
            <a:r>
              <a:rPr lang="en-US" dirty="0" smtClean="0"/>
              <a:t>Fixed </a:t>
            </a:r>
            <a:r>
              <a:rPr lang="en-US" dirty="0" err="1" smtClean="0"/>
              <a:t>vs</a:t>
            </a:r>
            <a:r>
              <a:rPr lang="en-US" dirty="0" smtClean="0"/>
              <a:t> Growth Mindset</a:t>
            </a:r>
            <a:endParaRPr lang="en-US" dirty="0"/>
          </a:p>
        </p:txBody>
      </p:sp>
      <p:pic>
        <p:nvPicPr>
          <p:cNvPr id="4" name="Content Placeholder 3" descr="Screen Shot 2016-07-28 at 11.54.57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523" r="-682" b="7573"/>
          <a:stretch/>
        </p:blipFill>
        <p:spPr>
          <a:xfrm>
            <a:off x="1415455" y="914400"/>
            <a:ext cx="5069535" cy="6351589"/>
          </a:xfrm>
        </p:spPr>
      </p:pic>
    </p:spTree>
    <p:extLst>
      <p:ext uri="{BB962C8B-B14F-4D97-AF65-F5344CB8AC3E}">
        <p14:creationId xmlns:p14="http://schemas.microsoft.com/office/powerpoint/2010/main" val="4152744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Melissa Garber</a:t>
            </a:r>
          </a:p>
          <a:p>
            <a:r>
              <a:rPr lang="en-US" dirty="0" smtClean="0"/>
              <a:t>Elementary Math Specialist for Jordan School District</a:t>
            </a:r>
          </a:p>
          <a:p>
            <a:r>
              <a:rPr lang="en-US" dirty="0" smtClean="0"/>
              <a:t>We have 55 schools and about 52,000 students, about half of which are elementary students.</a:t>
            </a:r>
          </a:p>
          <a:p>
            <a:r>
              <a:rPr lang="en-US" dirty="0" smtClean="0"/>
              <a:t>I can be reached at </a:t>
            </a:r>
            <a:r>
              <a:rPr lang="en-US" dirty="0" smtClean="0">
                <a:hlinkClick r:id="rId3"/>
              </a:rPr>
              <a:t>melissa.garber@jordandistrict.org</a:t>
            </a:r>
            <a:endParaRPr lang="en-US" dirty="0" smtClean="0"/>
          </a:p>
          <a:p>
            <a:pPr marL="0" indent="0">
              <a:buNone/>
            </a:pPr>
            <a:endParaRPr lang="en-US" dirty="0"/>
          </a:p>
        </p:txBody>
      </p:sp>
    </p:spTree>
    <p:extLst>
      <p:ext uri="{BB962C8B-B14F-4D97-AF65-F5344CB8AC3E}">
        <p14:creationId xmlns:p14="http://schemas.microsoft.com/office/powerpoint/2010/main" val="8754808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Problem Solvers</a:t>
            </a:r>
            <a:endParaRPr lang="en-US" dirty="0"/>
          </a:p>
        </p:txBody>
      </p:sp>
      <p:pic>
        <p:nvPicPr>
          <p:cNvPr id="5" name="Smart Baby Throws Down Pillows On The Ground To Safely Get Off Mattres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336800"/>
            <a:ext cx="6508750" cy="3660775"/>
          </a:xfrm>
        </p:spPr>
      </p:pic>
    </p:spTree>
    <p:extLst>
      <p:ext uri="{BB962C8B-B14F-4D97-AF65-F5344CB8AC3E}">
        <p14:creationId xmlns:p14="http://schemas.microsoft.com/office/powerpoint/2010/main" val="7178689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1</a:t>
            </a:r>
            <a:endParaRPr lang="en-US" dirty="0"/>
          </a:p>
        </p:txBody>
      </p:sp>
      <p:pic>
        <p:nvPicPr>
          <p:cNvPr id="4" name="Picture 3" descr="Screen Shot 2016-07-27 at 1.11.55 PM.png"/>
          <p:cNvPicPr>
            <a:picLocks noChangeAspect="1"/>
          </p:cNvPicPr>
          <p:nvPr/>
        </p:nvPicPr>
        <p:blipFill rotWithShape="1">
          <a:blip r:embed="rId3">
            <a:extLst>
              <a:ext uri="{28A0092B-C50C-407E-A947-70E740481C1C}">
                <a14:useLocalDpi xmlns:a14="http://schemas.microsoft.com/office/drawing/2010/main" val="0"/>
              </a:ext>
            </a:extLst>
          </a:blip>
          <a:srcRect t="4282" b="5304"/>
          <a:stretch/>
        </p:blipFill>
        <p:spPr>
          <a:xfrm>
            <a:off x="158750" y="825500"/>
            <a:ext cx="8604250" cy="6032500"/>
          </a:xfrm>
          <a:prstGeom prst="rect">
            <a:avLst/>
          </a:prstGeom>
        </p:spPr>
      </p:pic>
    </p:spTree>
    <p:extLst>
      <p:ext uri="{BB962C8B-B14F-4D97-AF65-F5344CB8AC3E}">
        <p14:creationId xmlns:p14="http://schemas.microsoft.com/office/powerpoint/2010/main" val="22963928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2</a:t>
            </a:r>
            <a:endParaRPr lang="en-US" dirty="0"/>
          </a:p>
        </p:txBody>
      </p:sp>
      <p:pic>
        <p:nvPicPr>
          <p:cNvPr id="3" name="Picture 2" descr="Screen Shot 2016-07-27 at 1.12.02 PM.png"/>
          <p:cNvPicPr>
            <a:picLocks noChangeAspect="1"/>
          </p:cNvPicPr>
          <p:nvPr/>
        </p:nvPicPr>
        <p:blipFill rotWithShape="1">
          <a:blip r:embed="rId3">
            <a:extLst>
              <a:ext uri="{28A0092B-C50C-407E-A947-70E740481C1C}">
                <a14:useLocalDpi xmlns:a14="http://schemas.microsoft.com/office/drawing/2010/main" val="0"/>
              </a:ext>
            </a:extLst>
          </a:blip>
          <a:srcRect l="-2665" r="2665" b="4808"/>
          <a:stretch/>
        </p:blipFill>
        <p:spPr>
          <a:xfrm>
            <a:off x="158750" y="825500"/>
            <a:ext cx="8401050" cy="5657850"/>
          </a:xfrm>
          <a:prstGeom prst="rect">
            <a:avLst/>
          </a:prstGeom>
        </p:spPr>
      </p:pic>
    </p:spTree>
    <p:extLst>
      <p:ext uri="{BB962C8B-B14F-4D97-AF65-F5344CB8AC3E}">
        <p14:creationId xmlns:p14="http://schemas.microsoft.com/office/powerpoint/2010/main" val="38798864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0" y="-317500"/>
            <a:ext cx="6508750" cy="1143000"/>
          </a:xfrm>
        </p:spPr>
        <p:txBody>
          <a:bodyPr/>
          <a:lstStyle/>
          <a:p>
            <a:r>
              <a:rPr lang="en-US" dirty="0" smtClean="0"/>
              <a:t>Math Practice Standard 3</a:t>
            </a:r>
            <a:endParaRPr lang="en-US" dirty="0"/>
          </a:p>
        </p:txBody>
      </p:sp>
      <p:pic>
        <p:nvPicPr>
          <p:cNvPr id="4" name="Picture 3" descr="Screen Shot 2016-07-27 at 1.12.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768350"/>
            <a:ext cx="7835900" cy="5803900"/>
          </a:xfrm>
          <a:prstGeom prst="rect">
            <a:avLst/>
          </a:prstGeom>
        </p:spPr>
      </p:pic>
    </p:spTree>
    <p:extLst>
      <p:ext uri="{BB962C8B-B14F-4D97-AF65-F5344CB8AC3E}">
        <p14:creationId xmlns:p14="http://schemas.microsoft.com/office/powerpoint/2010/main" val="35031032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1: 3.NF.2</a:t>
            </a:r>
            <a:endParaRPr lang="en-US" dirty="0"/>
          </a:p>
        </p:txBody>
      </p:sp>
      <p:pic>
        <p:nvPicPr>
          <p:cNvPr id="4" name="Content Placeholder 3" descr="Screen Shot 2016-07-27 at 1.02.47 PM.png"/>
          <p:cNvPicPr>
            <a:picLocks noGrp="1" noChangeAspect="1"/>
          </p:cNvPicPr>
          <p:nvPr>
            <p:ph idx="1"/>
          </p:nvPr>
        </p:nvPicPr>
        <p:blipFill>
          <a:blip r:embed="rId3">
            <a:extLst>
              <a:ext uri="{28A0092B-C50C-407E-A947-70E740481C1C}">
                <a14:useLocalDpi xmlns:a14="http://schemas.microsoft.com/office/drawing/2010/main" val="0"/>
              </a:ext>
            </a:extLst>
          </a:blip>
          <a:srcRect t="-10676" b="-10676"/>
          <a:stretch>
            <a:fillRect/>
          </a:stretch>
        </p:blipFill>
        <p:spPr>
          <a:xfrm>
            <a:off x="222251" y="2209800"/>
            <a:ext cx="8604250" cy="3916363"/>
          </a:xfrm>
        </p:spPr>
      </p:pic>
    </p:spTree>
    <p:extLst>
      <p:ext uri="{BB962C8B-B14F-4D97-AF65-F5344CB8AC3E}">
        <p14:creationId xmlns:p14="http://schemas.microsoft.com/office/powerpoint/2010/main" val="32236567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2: 3.NF.2</a:t>
            </a:r>
            <a:endParaRPr lang="en-US" dirty="0"/>
          </a:p>
        </p:txBody>
      </p:sp>
      <p:pic>
        <p:nvPicPr>
          <p:cNvPr id="4" name="Content Placeholder 3" descr="Screen Shot 2016-07-27 at 1.05.1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211" r="-10526"/>
          <a:stretch/>
        </p:blipFill>
        <p:spPr>
          <a:xfrm>
            <a:off x="457200" y="2209800"/>
            <a:ext cx="8305800" cy="4330700"/>
          </a:xfrm>
        </p:spPr>
      </p:pic>
    </p:spTree>
    <p:extLst>
      <p:ext uri="{BB962C8B-B14F-4D97-AF65-F5344CB8AC3E}">
        <p14:creationId xmlns:p14="http://schemas.microsoft.com/office/powerpoint/2010/main" val="13856271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DOK 3: 3.NF.2</a:t>
            </a:r>
            <a:endParaRPr lang="en-US" dirty="0"/>
          </a:p>
        </p:txBody>
      </p:sp>
      <p:pic>
        <p:nvPicPr>
          <p:cNvPr id="4" name="Content Placeholder 3" descr="Screen Shot 2016-07-27 at 1.07.21 PM.png"/>
          <p:cNvPicPr>
            <a:picLocks noGrp="1" noChangeAspect="1"/>
          </p:cNvPicPr>
          <p:nvPr>
            <p:ph idx="1"/>
          </p:nvPr>
        </p:nvPicPr>
        <p:blipFill>
          <a:blip r:embed="rId3">
            <a:extLst>
              <a:ext uri="{28A0092B-C50C-407E-A947-70E740481C1C}">
                <a14:useLocalDpi xmlns:a14="http://schemas.microsoft.com/office/drawing/2010/main" val="0"/>
              </a:ext>
            </a:extLst>
          </a:blip>
          <a:srcRect t="484" b="484"/>
          <a:stretch>
            <a:fillRect/>
          </a:stretch>
        </p:blipFill>
        <p:spPr/>
      </p:pic>
    </p:spTree>
    <p:extLst>
      <p:ext uri="{BB962C8B-B14F-4D97-AF65-F5344CB8AC3E}">
        <p14:creationId xmlns:p14="http://schemas.microsoft.com/office/powerpoint/2010/main" val="15565881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questions</a:t>
            </a:r>
            <a:endParaRPr lang="en-US" dirty="0"/>
          </a:p>
        </p:txBody>
      </p:sp>
      <p:sp>
        <p:nvSpPr>
          <p:cNvPr id="3" name="Content Placeholder 2"/>
          <p:cNvSpPr>
            <a:spLocks noGrp="1"/>
          </p:cNvSpPr>
          <p:nvPr>
            <p:ph idx="1"/>
          </p:nvPr>
        </p:nvSpPr>
        <p:spPr>
          <a:xfrm>
            <a:off x="457199" y="2209800"/>
            <a:ext cx="7956551" cy="3916363"/>
          </a:xfrm>
        </p:spPr>
        <p:txBody>
          <a:bodyPr/>
          <a:lstStyle/>
          <a:p>
            <a:r>
              <a:rPr lang="en-US" b="1" dirty="0"/>
              <a:t>#16 – 17 </a:t>
            </a:r>
            <a:r>
              <a:rPr lang="en-US" b="1" dirty="0" smtClean="0"/>
              <a:t> (4.OA.3)</a:t>
            </a:r>
            <a:endParaRPr lang="en-US" dirty="0"/>
          </a:p>
          <a:p>
            <a:r>
              <a:rPr lang="en-US" b="1" i="1" dirty="0"/>
              <a:t>The Clayton family wants to attend the Utah State Fair.  They will need to purchase 2 </a:t>
            </a:r>
            <a:r>
              <a:rPr lang="en-US" b="1" i="1" dirty="0" smtClean="0"/>
              <a:t>adult tickets </a:t>
            </a:r>
            <a:r>
              <a:rPr lang="en-US" b="1" i="1" dirty="0"/>
              <a:t>at $9 each and 3 youth tickets at $7 each. The family also plans to spend $45 on food and drinks at the fair.   How much will the Clayton family spend to visit the fair?  </a:t>
            </a:r>
            <a:endParaRPr lang="en-US" dirty="0"/>
          </a:p>
          <a:p>
            <a:r>
              <a:rPr lang="en-US" dirty="0"/>
              <a:t>16.  Write an equation to represent this situation</a:t>
            </a:r>
            <a:r>
              <a:rPr lang="en-US" dirty="0" smtClean="0"/>
              <a:t>.</a:t>
            </a:r>
          </a:p>
          <a:p>
            <a:r>
              <a:rPr lang="en-US" dirty="0" smtClean="0"/>
              <a:t>17. How much will the Clayton family spend to visit the fair?</a:t>
            </a:r>
            <a:endParaRPr lang="en-US" dirty="0"/>
          </a:p>
          <a:p>
            <a:endParaRPr lang="en-US" dirty="0"/>
          </a:p>
        </p:txBody>
      </p:sp>
    </p:spTree>
    <p:extLst>
      <p:ext uri="{BB962C8B-B14F-4D97-AF65-F5344CB8AC3E}">
        <p14:creationId xmlns:p14="http://schemas.microsoft.com/office/powerpoint/2010/main" val="15248141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questions</a:t>
            </a:r>
            <a:endParaRPr lang="en-US" dirty="0"/>
          </a:p>
        </p:txBody>
      </p:sp>
      <p:sp>
        <p:nvSpPr>
          <p:cNvPr id="3" name="Content Placeholder 2"/>
          <p:cNvSpPr>
            <a:spLocks noGrp="1"/>
          </p:cNvSpPr>
          <p:nvPr>
            <p:ph idx="1"/>
          </p:nvPr>
        </p:nvSpPr>
        <p:spPr>
          <a:xfrm>
            <a:off x="457199" y="2209800"/>
            <a:ext cx="7956551" cy="3916363"/>
          </a:xfrm>
        </p:spPr>
        <p:txBody>
          <a:bodyPr>
            <a:normAutofit/>
          </a:bodyPr>
          <a:lstStyle/>
          <a:p>
            <a:pPr marL="0" indent="0">
              <a:buNone/>
            </a:pPr>
            <a:r>
              <a:rPr lang="en-US" dirty="0" smtClean="0"/>
              <a:t>2.MD</a:t>
            </a:r>
            <a:r>
              <a:rPr lang="en-US" dirty="0"/>
              <a:t>.8</a:t>
            </a:r>
          </a:p>
          <a:p>
            <a:r>
              <a:rPr lang="en-US" dirty="0"/>
              <a:t>26.   </a:t>
            </a:r>
            <a:r>
              <a:rPr lang="en-US" dirty="0" err="1"/>
              <a:t>Talin</a:t>
            </a:r>
            <a:r>
              <a:rPr lang="en-US" dirty="0"/>
              <a:t> has 80¢.  </a:t>
            </a:r>
            <a:r>
              <a:rPr lang="en-US" b="1" u="sng" dirty="0"/>
              <a:t>He has one quarter, some dimes, some nickels</a:t>
            </a:r>
            <a:r>
              <a:rPr lang="en-US" b="1" u="sng" dirty="0" smtClean="0"/>
              <a:t>,</a:t>
            </a:r>
            <a:r>
              <a:rPr lang="en-US" b="1" dirty="0" smtClean="0"/>
              <a:t> </a:t>
            </a:r>
            <a:r>
              <a:rPr lang="en-US" b="1" u="sng" dirty="0"/>
              <a:t>and no pennies</a:t>
            </a:r>
            <a:r>
              <a:rPr lang="en-US" dirty="0"/>
              <a:t>. How many dimes </a:t>
            </a:r>
            <a:r>
              <a:rPr lang="en-US" b="1" u="heavy" dirty="0"/>
              <a:t>and</a:t>
            </a:r>
            <a:r>
              <a:rPr lang="en-US" dirty="0"/>
              <a:t> nickels does </a:t>
            </a:r>
            <a:r>
              <a:rPr lang="en-US" dirty="0" err="1"/>
              <a:t>Talin</a:t>
            </a:r>
            <a:r>
              <a:rPr lang="en-US" dirty="0"/>
              <a:t> have?  </a:t>
            </a:r>
            <a:r>
              <a:rPr lang="en-US" dirty="0" smtClean="0"/>
              <a:t>Draw </a:t>
            </a:r>
            <a:r>
              <a:rPr lang="en-US" dirty="0"/>
              <a:t>and label the coins if needed.</a:t>
            </a:r>
          </a:p>
          <a:p>
            <a:endParaRPr lang="en-US" dirty="0" smtClean="0"/>
          </a:p>
          <a:p>
            <a:endParaRPr lang="en-US" dirty="0"/>
          </a:p>
          <a:p>
            <a:endParaRPr lang="en-US" dirty="0"/>
          </a:p>
          <a:p>
            <a:r>
              <a:rPr lang="en-US" dirty="0"/>
              <a:t>Quarters </a:t>
            </a:r>
            <a:r>
              <a:rPr lang="en-US" u="sng" dirty="0"/>
              <a:t>    1    </a:t>
            </a:r>
            <a:r>
              <a:rPr lang="en-US" dirty="0"/>
              <a:t>  Dimes ______  Nickels _____ Pennies </a:t>
            </a:r>
            <a:r>
              <a:rPr lang="en-US" u="sng" dirty="0"/>
              <a:t>   0­</a:t>
            </a:r>
            <a:r>
              <a:rPr lang="en-US" b="1" u="sng" dirty="0"/>
              <a:t> </a:t>
            </a:r>
            <a:endParaRPr lang="en-US" dirty="0"/>
          </a:p>
        </p:txBody>
      </p:sp>
      <p:pic>
        <p:nvPicPr>
          <p:cNvPr id="4" name="Picture 3" descr="ile:2006 Quarter Proof.png"/>
          <p:cNvPicPr/>
          <p:nvPr/>
        </p:nvPicPr>
        <p:blipFill>
          <a:blip r:embed="rId3">
            <a:extLst>
              <a:ext uri="{28A0092B-C50C-407E-A947-70E740481C1C}">
                <a14:useLocalDpi xmlns:a14="http://schemas.microsoft.com/office/drawing/2010/main" val="0"/>
              </a:ext>
            </a:extLst>
          </a:blip>
          <a:srcRect/>
          <a:stretch>
            <a:fillRect/>
          </a:stretch>
        </p:blipFill>
        <p:spPr bwMode="auto">
          <a:xfrm>
            <a:off x="780415" y="4005262"/>
            <a:ext cx="1169670" cy="1152525"/>
          </a:xfrm>
          <a:prstGeom prst="rect">
            <a:avLst/>
          </a:prstGeom>
          <a:noFill/>
          <a:ln>
            <a:noFill/>
          </a:ln>
        </p:spPr>
      </p:pic>
    </p:spTree>
    <p:extLst>
      <p:ext uri="{BB962C8B-B14F-4D97-AF65-F5344CB8AC3E}">
        <p14:creationId xmlns:p14="http://schemas.microsoft.com/office/powerpoint/2010/main" val="35648773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Norman Webb 2003 (DOK levels)</a:t>
            </a:r>
          </a:p>
          <a:p>
            <a:r>
              <a:rPr lang="en-US" dirty="0" smtClean="0"/>
              <a:t>Janice Hess 2009 (Webb/Blooms integration)</a:t>
            </a:r>
          </a:p>
          <a:p>
            <a:r>
              <a:rPr lang="en-US" dirty="0" smtClean="0"/>
              <a:t>Robert </a:t>
            </a:r>
            <a:r>
              <a:rPr lang="en-US" dirty="0" err="1" smtClean="0"/>
              <a:t>Kaplinsky</a:t>
            </a:r>
            <a:r>
              <a:rPr lang="en-US" dirty="0" smtClean="0"/>
              <a:t> (DOK videos: </a:t>
            </a:r>
            <a:r>
              <a:rPr lang="en-US" dirty="0" err="1" smtClean="0"/>
              <a:t>robertkaplinsky.com</a:t>
            </a:r>
            <a:r>
              <a:rPr lang="en-US" dirty="0" smtClean="0"/>
              <a:t>)</a:t>
            </a:r>
          </a:p>
          <a:p>
            <a:r>
              <a:rPr lang="en-US" dirty="0" smtClean="0"/>
              <a:t>Jordan School District Practice Standards (</a:t>
            </a:r>
            <a:r>
              <a:rPr lang="en-US" dirty="0" err="1" smtClean="0"/>
              <a:t>avilable</a:t>
            </a:r>
            <a:r>
              <a:rPr lang="en-US" dirty="0" smtClean="0"/>
              <a:t> at </a:t>
            </a:r>
            <a:r>
              <a:rPr lang="en-US" dirty="0" err="1" smtClean="0"/>
              <a:t>elemmth.jordandistrict.org</a:t>
            </a:r>
            <a:r>
              <a:rPr lang="en-US" dirty="0" smtClean="0"/>
              <a:t>)</a:t>
            </a:r>
          </a:p>
          <a:p>
            <a:r>
              <a:rPr lang="en-US" dirty="0" smtClean="0"/>
              <a:t>My </a:t>
            </a:r>
            <a:r>
              <a:rPr lang="en-US" dirty="0"/>
              <a:t>Son Genius: https://</a:t>
            </a:r>
            <a:r>
              <a:rPr lang="en-US" dirty="0" err="1"/>
              <a:t>www.youtube.com</a:t>
            </a:r>
            <a:r>
              <a:rPr lang="en-US" dirty="0"/>
              <a:t>/</a:t>
            </a:r>
            <a:r>
              <a:rPr lang="en-US" dirty="0" err="1"/>
              <a:t>watch?v</a:t>
            </a:r>
            <a:r>
              <a:rPr lang="en-US" dirty="0"/>
              <a:t>=5XeXbGTt0sg</a:t>
            </a:r>
          </a:p>
          <a:p>
            <a:endParaRPr lang="en-US" dirty="0"/>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6867885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Snake River adventure</a:t>
            </a:r>
            <a:endParaRPr lang="en-US" dirty="0"/>
          </a:p>
        </p:txBody>
      </p:sp>
      <p:pic>
        <p:nvPicPr>
          <p:cNvPr id="4" name="Content Placeholder 3" descr="river trip in the boat.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3542442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7826" y="757019"/>
            <a:ext cx="1956174" cy="1147981"/>
          </a:xfrm>
        </p:spPr>
        <p:txBody>
          <a:bodyPr/>
          <a:lstStyle/>
          <a:p>
            <a:r>
              <a:rPr lang="en-US" dirty="0" smtClean="0">
                <a:solidFill>
                  <a:schemeClr val="bg1"/>
                </a:solidFill>
              </a:rPr>
              <a:t>Enjoy the Ride!</a:t>
            </a:r>
            <a:endParaRPr lang="en-US" dirty="0">
              <a:solidFill>
                <a:schemeClr val="bg1"/>
              </a:solidFill>
            </a:endParaRPr>
          </a:p>
        </p:txBody>
      </p:sp>
      <p:pic>
        <p:nvPicPr>
          <p:cNvPr id="5" name="trim.4C0E3727-6940-4667-BC37-DF08F0DDAB5F.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09339" y="1393626"/>
            <a:ext cx="5456237" cy="5238750"/>
          </a:xfrm>
        </p:spPr>
      </p:pic>
      <p:sp>
        <p:nvSpPr>
          <p:cNvPr id="6" name="Rectangle 5"/>
          <p:cNvSpPr/>
          <p:nvPr/>
        </p:nvSpPr>
        <p:spPr>
          <a:xfrm>
            <a:off x="239338" y="344269"/>
            <a:ext cx="6726238" cy="954107"/>
          </a:xfrm>
          <a:prstGeom prst="rect">
            <a:avLst/>
          </a:prstGeom>
        </p:spPr>
        <p:txBody>
          <a:bodyPr wrap="square">
            <a:spAutoFit/>
          </a:bodyPr>
          <a:lstStyle/>
          <a:p>
            <a:r>
              <a:rPr lang="en-US" sz="2800" dirty="0">
                <a:hlinkClick r:id="rId5"/>
              </a:rPr>
              <a:t>melissa.garber@jordandistrict.org</a:t>
            </a:r>
            <a:endParaRPr lang="en-US" sz="2800" dirty="0"/>
          </a:p>
          <a:p>
            <a:r>
              <a:rPr lang="en-US" sz="2800" dirty="0"/>
              <a:t>Website: </a:t>
            </a:r>
            <a:r>
              <a:rPr lang="en-US" sz="2800" dirty="0" err="1"/>
              <a:t>elemmath.jordandistrict.org</a:t>
            </a:r>
            <a:endParaRPr lang="en-US" sz="2800" dirty="0"/>
          </a:p>
        </p:txBody>
      </p:sp>
    </p:spTree>
    <p:extLst>
      <p:ext uri="{BB962C8B-B14F-4D97-AF65-F5344CB8AC3E}">
        <p14:creationId xmlns:p14="http://schemas.microsoft.com/office/powerpoint/2010/main" val="4571208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Kahuna Class III rapids</a:t>
            </a:r>
            <a:endParaRPr lang="en-US" dirty="0"/>
          </a:p>
        </p:txBody>
      </p:sp>
      <p:pic>
        <p:nvPicPr>
          <p:cNvPr id="4" name="Content Placeholder 3" descr="river trip big splash.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7322811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splash</a:t>
            </a:r>
            <a:endParaRPr lang="en-US" dirty="0"/>
          </a:p>
        </p:txBody>
      </p:sp>
      <p:pic>
        <p:nvPicPr>
          <p:cNvPr id="4" name="Content Placeholder 3" descr="river trip splash.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2472588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Someone’s missing.</a:t>
            </a:r>
            <a:endParaRPr lang="en-US" dirty="0"/>
          </a:p>
        </p:txBody>
      </p:sp>
      <p:pic>
        <p:nvPicPr>
          <p:cNvPr id="4" name="Content Placeholder 3" descr="river trip someone is missing.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83268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in the boat</a:t>
            </a:r>
            <a:endParaRPr lang="en-US" dirty="0"/>
          </a:p>
        </p:txBody>
      </p:sp>
      <p:pic>
        <p:nvPicPr>
          <p:cNvPr id="4" name="Content Placeholder 3" descr="river trip back in the boat.jpg"/>
          <p:cNvPicPr>
            <a:picLocks noGrp="1" noChangeAspect="1"/>
          </p:cNvPicPr>
          <p:nvPr>
            <p:ph idx="1"/>
          </p:nvPr>
        </p:nvPicPr>
        <p:blipFill>
          <a:blip r:embed="rId3" cstate="print">
            <a:extLst>
              <a:ext uri="{28A0092B-C50C-407E-A947-70E740481C1C}">
                <a14:useLocalDpi xmlns:a14="http://schemas.microsoft.com/office/drawing/2010/main" val="0"/>
              </a:ext>
            </a:extLst>
          </a:blip>
          <a:srcRect t="4703" b="4703"/>
          <a:stretch>
            <a:fillRect/>
          </a:stretch>
        </p:blipFill>
        <p:spPr/>
      </p:pic>
    </p:spTree>
    <p:extLst>
      <p:ext uri="{BB962C8B-B14F-4D97-AF65-F5344CB8AC3E}">
        <p14:creationId xmlns:p14="http://schemas.microsoft.com/office/powerpoint/2010/main" val="2673387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Scouts</a:t>
            </a:r>
            <a:endParaRPr lang="en-US" dirty="0"/>
          </a:p>
        </p:txBody>
      </p:sp>
      <p:pic>
        <p:nvPicPr>
          <p:cNvPr id="4" name="Content Placeholder 3" descr="raft wipout.jpeg"/>
          <p:cNvPicPr>
            <a:picLocks noGrp="1" noChangeAspect="1"/>
          </p:cNvPicPr>
          <p:nvPr>
            <p:ph idx="1"/>
          </p:nvPr>
        </p:nvPicPr>
        <p:blipFill>
          <a:blip r:embed="rId3">
            <a:extLst>
              <a:ext uri="{28A0092B-C50C-407E-A947-70E740481C1C}">
                <a14:useLocalDpi xmlns:a14="http://schemas.microsoft.com/office/drawing/2010/main" val="0"/>
              </a:ext>
            </a:extLst>
          </a:blip>
          <a:srcRect t="4790" b="4790"/>
          <a:stretch>
            <a:fillRect/>
          </a:stretch>
        </p:blipFill>
        <p:spPr/>
      </p:pic>
    </p:spTree>
    <p:extLst>
      <p:ext uri="{BB962C8B-B14F-4D97-AF65-F5344CB8AC3E}">
        <p14:creationId xmlns:p14="http://schemas.microsoft.com/office/powerpoint/2010/main" val="18182043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of </a:t>
            </a:r>
            <a:r>
              <a:rPr lang="en-US" dirty="0" err="1" smtClean="0"/>
              <a:t>Knolwedge</a:t>
            </a:r>
            <a:r>
              <a:rPr lang="en-US" dirty="0" smtClean="0"/>
              <a:t>*</a:t>
            </a:r>
            <a:endParaRPr lang="en-US" dirty="0"/>
          </a:p>
        </p:txBody>
      </p:sp>
      <p:sp>
        <p:nvSpPr>
          <p:cNvPr id="3" name="Content Placeholder 2"/>
          <p:cNvSpPr>
            <a:spLocks noGrp="1"/>
          </p:cNvSpPr>
          <p:nvPr>
            <p:ph idx="1"/>
          </p:nvPr>
        </p:nvSpPr>
        <p:spPr>
          <a:xfrm>
            <a:off x="457199" y="2209800"/>
            <a:ext cx="7939992" cy="4186689"/>
          </a:xfrm>
        </p:spPr>
        <p:txBody>
          <a:bodyPr>
            <a:normAutofit/>
          </a:bodyPr>
          <a:lstStyle/>
          <a:p>
            <a:pPr marL="0" indent="0">
              <a:buNone/>
            </a:pPr>
            <a:r>
              <a:rPr lang="en-US" dirty="0" smtClean="0"/>
              <a:t>DOK 1: Recall (Tasks that require students to memorize, label, identify, calculate, define, name, use)</a:t>
            </a:r>
          </a:p>
          <a:p>
            <a:pPr marL="0" indent="0">
              <a:buNone/>
            </a:pPr>
            <a:r>
              <a:rPr lang="en-US" dirty="0" smtClean="0"/>
              <a:t>DOK 2: Skill/Concept (Tasks that require students to infer, categorize, identify patterns, construct, compare, contrast, and relate)</a:t>
            </a:r>
          </a:p>
          <a:p>
            <a:pPr marL="0" indent="0">
              <a:buNone/>
            </a:pPr>
            <a:r>
              <a:rPr lang="en-US" dirty="0" smtClean="0"/>
              <a:t>DOK 3: Strategic Thinking (Tasks that require students to construct, critique, justify, assess, develop a logical argument)</a:t>
            </a:r>
          </a:p>
          <a:p>
            <a:pPr marL="0" indent="0">
              <a:buNone/>
            </a:pPr>
            <a:r>
              <a:rPr lang="en-US" dirty="0" smtClean="0"/>
              <a:t>DOK 4: Extended Thinking (Tasks that require student to synthesize, design, prove – these generally must be done over time, think STEM or Science Fair projects. You won’t find a DOK 4 question on a standardized test.)</a:t>
            </a:r>
            <a:endParaRPr lang="en-US" dirty="0"/>
          </a:p>
        </p:txBody>
      </p:sp>
      <p:sp>
        <p:nvSpPr>
          <p:cNvPr id="4" name="TextBox 3"/>
          <p:cNvSpPr txBox="1"/>
          <p:nvPr/>
        </p:nvSpPr>
        <p:spPr>
          <a:xfrm>
            <a:off x="457198" y="6396489"/>
            <a:ext cx="8504510" cy="369332"/>
          </a:xfrm>
          <a:prstGeom prst="rect">
            <a:avLst/>
          </a:prstGeom>
          <a:noFill/>
        </p:spPr>
        <p:txBody>
          <a:bodyPr wrap="square" rtlCol="0">
            <a:spAutoFit/>
          </a:bodyPr>
          <a:lstStyle/>
          <a:p>
            <a:r>
              <a:rPr lang="en-US" dirty="0" smtClean="0"/>
              <a:t>                                                                    *Norman Webb,  see also Karin Hess</a:t>
            </a:r>
            <a:endParaRPr lang="en-US" dirty="0"/>
          </a:p>
        </p:txBody>
      </p:sp>
    </p:spTree>
    <p:extLst>
      <p:ext uri="{BB962C8B-B14F-4D97-AF65-F5344CB8AC3E}">
        <p14:creationId xmlns:p14="http://schemas.microsoft.com/office/powerpoint/2010/main" val="2892239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3457</TotalTime>
  <Words>2217</Words>
  <Application>Microsoft Macintosh PowerPoint</Application>
  <PresentationFormat>On-screen Show (4:3)</PresentationFormat>
  <Paragraphs>123</Paragraphs>
  <Slides>30</Slides>
  <Notes>29</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Plaza</vt:lpstr>
      <vt:lpstr>DOK 1, 2, and 3</vt:lpstr>
      <vt:lpstr>Introduction</vt:lpstr>
      <vt:lpstr>Snake River adventure</vt:lpstr>
      <vt:lpstr>Big Kahuna Class III rapids</vt:lpstr>
      <vt:lpstr>Another splash</vt:lpstr>
      <vt:lpstr>Someone’s missing.</vt:lpstr>
      <vt:lpstr>Back in the boat</vt:lpstr>
      <vt:lpstr>Scouts</vt:lpstr>
      <vt:lpstr>Depth of Knolwedge*</vt:lpstr>
      <vt:lpstr>DOK 1 vs. DOK 2 and 3</vt:lpstr>
      <vt:lpstr>Math DOK 1 –  </vt:lpstr>
      <vt:lpstr>Math DOK 1 –  Robert Kaplinsky – robertkaplinsky.com</vt:lpstr>
      <vt:lpstr>Math DOK 1 –  Robert Kaplinsky</vt:lpstr>
      <vt:lpstr>MasteryConnect</vt:lpstr>
      <vt:lpstr>Math DOK 2 –  Robert Kaplinsky – robertkaplinsky.com</vt:lpstr>
      <vt:lpstr>Math DOK 2 –  Robert Kaplinsky</vt:lpstr>
      <vt:lpstr>Comparison</vt:lpstr>
      <vt:lpstr>Word Association</vt:lpstr>
      <vt:lpstr>Fixed vs Growth Mindset</vt:lpstr>
      <vt:lpstr>Natural Problem Solvers</vt:lpstr>
      <vt:lpstr>Math Practice Standard 1</vt:lpstr>
      <vt:lpstr>Math Practice Standard 2</vt:lpstr>
      <vt:lpstr>Math Practice Standard 3</vt:lpstr>
      <vt:lpstr>DOK 1: 3.NF.2</vt:lpstr>
      <vt:lpstr>DOK 2: 3.NF.2</vt:lpstr>
      <vt:lpstr>DOK 3: 3.NF.2</vt:lpstr>
      <vt:lpstr>Sample questions</vt:lpstr>
      <vt:lpstr>Sample questions</vt:lpstr>
      <vt:lpstr>References</vt:lpstr>
      <vt:lpstr>Enjoy the Ride!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DOK 1, 2, and 3</dc:title>
  <dc:creator>Melissa Garber</dc:creator>
  <cp:lastModifiedBy>Melissa Garber</cp:lastModifiedBy>
  <cp:revision>33</cp:revision>
  <cp:lastPrinted>2016-07-27T19:34:30Z</cp:lastPrinted>
  <dcterms:created xsi:type="dcterms:W3CDTF">2016-07-27T16:33:20Z</dcterms:created>
  <dcterms:modified xsi:type="dcterms:W3CDTF">2016-11-04T16:04:57Z</dcterms:modified>
</cp:coreProperties>
</file>