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96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0AAFF-E402-5D48-8431-DE3A619BEB8A}" type="datetimeFigureOut">
              <a:rPr lang="en-US" smtClean="0"/>
              <a:t>5/24/12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A82CE-FAF9-9B41-B5AA-C941D964CBE3}" type="slidenum">
              <a:rPr lang="en-US" smtClean="0"/>
              <a:t>‹#›</a:t>
            </a:fld>
            <a:endParaRPr lang="en-US"/>
          </a:p>
        </p:txBody>
      </p:sp>
    </p:spTree>
    <p:extLst>
      <p:ext uri="{BB962C8B-B14F-4D97-AF65-F5344CB8AC3E}">
        <p14:creationId xmlns:p14="http://schemas.microsoft.com/office/powerpoint/2010/main" val="4243651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ヒラギノ角ゴ Pro W3" charset="0"/>
                <a:cs typeface="ヒラギノ角ゴ Pro W3" charset="0"/>
              </a:rPr>
              <a:t>Opening Slide; Introduction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You will want to give a brief overview of the 5 Core Classroom Structures of Math Expressions.  These structures allow children to develop deep conceptual understanding, and then practice, apply and discuss what they know with skill and confidence.  (there is an overview of these structures in the front matter of the TE – Vol. 1)</a:t>
            </a:r>
          </a:p>
          <a:p>
            <a:pPr eaLnBrk="1" hangingPunct="1"/>
            <a:r>
              <a:rPr lang="en-US">
                <a:latin typeface="Calibri" charset="0"/>
                <a:ea typeface="ヒラギノ角ゴ Pro W3" charset="0"/>
                <a:cs typeface="ヒラギノ角ゴ Pro W3" charset="0"/>
              </a:rPr>
              <a:t>Math Talk – Students explain thinking using drawings that support understandings and promote meanings.</a:t>
            </a:r>
          </a:p>
          <a:p>
            <a:pPr eaLnBrk="1" hangingPunct="1"/>
            <a:r>
              <a:rPr lang="en-US">
                <a:latin typeface="Calibri" charset="0"/>
                <a:ea typeface="ヒラギノ角ゴ Pro W3" charset="0"/>
                <a:cs typeface="ヒラギノ角ゴ Pro W3" charset="0"/>
              </a:rPr>
              <a:t>Quick Practice – Routines that involve whole-class responses or individual partner practice and are frequently led by student leaders.</a:t>
            </a:r>
          </a:p>
          <a:p>
            <a:pPr eaLnBrk="1" hangingPunct="1"/>
            <a:r>
              <a:rPr lang="en-US">
                <a:latin typeface="Calibri" charset="0"/>
                <a:ea typeface="ヒラギノ角ゴ Pro W3" charset="0"/>
                <a:cs typeface="ヒラギノ角ゴ Pro W3" charset="0"/>
              </a:rPr>
              <a:t>Student Leaders – Teachers facilitate students</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 growth by helping all students take on leadership roles with structured practice activities</a:t>
            </a:r>
          </a:p>
          <a:p>
            <a:pPr eaLnBrk="1" hangingPunct="1"/>
            <a:r>
              <a:rPr lang="en-US">
                <a:latin typeface="Calibri" charset="0"/>
                <a:ea typeface="ヒラギノ角ゴ Pro W3" charset="0"/>
                <a:cs typeface="ヒラギノ角ゴ Pro W3" charset="0"/>
              </a:rPr>
              <a:t>Helping Community – A classroom in which everyone is both a teacher and a learner to enhance mathematical understanding, competence and confidence</a:t>
            </a:r>
          </a:p>
          <a:p>
            <a:pPr eaLnBrk="1" hangingPunct="1"/>
            <a:r>
              <a:rPr lang="en-US">
                <a:latin typeface="Calibri" charset="0"/>
                <a:ea typeface="ヒラギノ角ゴ Pro W3" charset="0"/>
                <a:cs typeface="ヒラギノ角ゴ Pro W3" charset="0"/>
              </a:rPr>
              <a:t>Building Concepts – Objects, drawings, conceptual language, and real-world situations strengthen mathematical ideas and understanding.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Quick practice is brief, structured practice that facilitates fluency. Some quick practices are routines that build prerequisites and others review previously learned concepts. (In this video clip, you will see quick practice in action in a third grade class.)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You will want to give a brief overview of the 5 Core Classroom Structures of Math Expressions.  These structures allow children to develop deep conceptual understanding, and then practice, apply and discuss what they know with skill and confidence.  (there is an overview of these structures in the front matter of the TE – Vol. 1)</a:t>
            </a:r>
          </a:p>
          <a:p>
            <a:pPr eaLnBrk="1" hangingPunct="1"/>
            <a:r>
              <a:rPr lang="en-US">
                <a:latin typeface="Calibri" charset="0"/>
                <a:ea typeface="ヒラギノ角ゴ Pro W3" charset="0"/>
                <a:cs typeface="ヒラギノ角ゴ Pro W3" charset="0"/>
              </a:rPr>
              <a:t>Math Talk – Students explain thinking using drawings that support understandings and promote meanings.</a:t>
            </a:r>
          </a:p>
          <a:p>
            <a:pPr eaLnBrk="1" hangingPunct="1"/>
            <a:r>
              <a:rPr lang="en-US">
                <a:latin typeface="Calibri" charset="0"/>
                <a:ea typeface="ヒラギノ角ゴ Pro W3" charset="0"/>
                <a:cs typeface="ヒラギノ角ゴ Pro W3" charset="0"/>
              </a:rPr>
              <a:t>Quick Practice – Routines that involve whole-class responses or individual partner practice and are frequently led by student leaders.</a:t>
            </a:r>
          </a:p>
          <a:p>
            <a:pPr eaLnBrk="1" hangingPunct="1"/>
            <a:r>
              <a:rPr lang="en-US">
                <a:latin typeface="Calibri" charset="0"/>
                <a:ea typeface="ヒラギノ角ゴ Pro W3" charset="0"/>
                <a:cs typeface="ヒラギノ角ゴ Pro W3" charset="0"/>
              </a:rPr>
              <a:t>Student Leaders – Teachers facilitate students</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 growth by helping all students take on leadership roles with structured practice activities</a:t>
            </a:r>
          </a:p>
          <a:p>
            <a:pPr eaLnBrk="1" hangingPunct="1"/>
            <a:r>
              <a:rPr lang="en-US">
                <a:latin typeface="Calibri" charset="0"/>
                <a:ea typeface="ヒラギノ角ゴ Pro W3" charset="0"/>
                <a:cs typeface="ヒラギノ角ゴ Pro W3" charset="0"/>
              </a:rPr>
              <a:t>Helping Community – A classroom in which everyone is both a teacher and a learner to enhance mathematical understanding, competence and confidence</a:t>
            </a:r>
          </a:p>
          <a:p>
            <a:pPr eaLnBrk="1" hangingPunct="1"/>
            <a:r>
              <a:rPr lang="en-US">
                <a:latin typeface="Calibri" charset="0"/>
                <a:ea typeface="ヒラギノ角ゴ Pro W3" charset="0"/>
                <a:cs typeface="ヒラギノ角ゴ Pro W3" charset="0"/>
              </a:rPr>
              <a:t>Building Concepts – Objects, drawings, conceptual language, and real-world situations strengthen mathematical ideas and understanding.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Math Expressions unique instructional path provides opportunities for students to talk about Math on a daily basis.  </a:t>
            </a:r>
          </a:p>
          <a:p>
            <a:pPr eaLnBrk="1" hangingPunct="1"/>
            <a:r>
              <a:rPr lang="en-US">
                <a:latin typeface="Calibri" charset="0"/>
                <a:ea typeface="ヒラギノ角ゴ Pro W3" charset="0"/>
                <a:cs typeface="ヒラギノ角ゴ Pro W3" charset="0"/>
              </a:rPr>
              <a:t>Math Talk provides opportunities for students to share strategies and solutions orally.  It includes four steps.</a:t>
            </a:r>
          </a:p>
          <a:p>
            <a:pPr eaLnBrk="1" hangingPunct="1"/>
            <a:r>
              <a:rPr lang="en-US">
                <a:latin typeface="Calibri" charset="0"/>
                <a:ea typeface="ヒラギノ角ゴ Pro W3" charset="0"/>
                <a:cs typeface="ヒラギノ角ゴ Pro W3" charset="0"/>
              </a:rPr>
              <a:t>Most math programs only teach the </a:t>
            </a:r>
            <a:r>
              <a:rPr lang="en-US" b="1">
                <a:latin typeface="Calibri" charset="0"/>
                <a:ea typeface="ヒラギノ角ゴ Pro W3" charset="0"/>
                <a:cs typeface="ヒラギノ角ゴ Pro W3" charset="0"/>
              </a:rPr>
              <a:t>first</a:t>
            </a:r>
            <a:r>
              <a:rPr lang="en-US">
                <a:latin typeface="Calibri" charset="0"/>
                <a:ea typeface="ヒラギノ角ゴ Pro W3" charset="0"/>
                <a:cs typeface="ヒラギノ角ゴ Pro W3" charset="0"/>
              </a:rPr>
              <a:t> </a:t>
            </a:r>
            <a:r>
              <a:rPr lang="en-US" b="1">
                <a:latin typeface="Calibri" charset="0"/>
                <a:ea typeface="ヒラギノ角ゴ Pro W3" charset="0"/>
                <a:cs typeface="ヒラギノ角ゴ Pro W3" charset="0"/>
              </a:rPr>
              <a:t>step</a:t>
            </a:r>
            <a:r>
              <a:rPr lang="en-US">
                <a:latin typeface="Calibri" charset="0"/>
                <a:ea typeface="ヒラギノ角ゴ Pro W3" charset="0"/>
                <a:cs typeface="ヒラギノ角ゴ Pro W3" charset="0"/>
              </a:rPr>
              <a:t>: Solve.  Actually, we as a nation do a great job of asking students to solve a problem; however, we often do not put the same emphasis on asking them to explain their thinking.  In </a:t>
            </a:r>
            <a:r>
              <a:rPr lang="en-US" i="1">
                <a:latin typeface="Calibri" charset="0"/>
                <a:ea typeface="ヒラギノ角ゴ Pro W3" charset="0"/>
                <a:cs typeface="ヒラギノ角ゴ Pro W3" charset="0"/>
              </a:rPr>
              <a:t>Math Expressions</a:t>
            </a:r>
            <a:r>
              <a:rPr lang="en-US">
                <a:latin typeface="Calibri" charset="0"/>
                <a:ea typeface="ヒラギノ角ゴ Pro W3" charset="0"/>
                <a:cs typeface="ヒラギノ角ゴ Pro W3" charset="0"/>
              </a:rPr>
              <a:t>, not only do we ask them to explain their thinking through math drawings, language and symbols, we go the extra step and ask them to Question and Justify.  </a:t>
            </a:r>
          </a:p>
          <a:p>
            <a:pPr eaLnBrk="1" hangingPunct="1"/>
            <a:r>
              <a:rPr lang="en-US">
                <a:latin typeface="Calibri" charset="0"/>
                <a:ea typeface="ヒラギノ角ゴ Pro W3" charset="0"/>
                <a:cs typeface="ヒラギノ角ゴ Pro W3" charset="0"/>
              </a:rPr>
              <a:t>Every activity in the program reflects a particular structure that involves Math Talk.  For example, some students may take part in a scenario, while others may work at the board, with a partner or with a small group.  </a:t>
            </a:r>
          </a:p>
          <a:p>
            <a:pPr eaLnBrk="1" hangingPunct="1"/>
            <a:r>
              <a:rPr lang="en-US" b="1">
                <a:latin typeface="Calibri" charset="0"/>
                <a:ea typeface="ヒラギノ角ゴ Pro W3" charset="0"/>
                <a:cs typeface="ヒラギノ角ゴ Pro W3" charset="0"/>
              </a:rPr>
              <a:t>*If you have time, model a scenario.  Suggestions include Grade 1, Unit 1, Lesson 7 (will need 5 counters and partner mat) or Unit 2, Lesson 1 (no materials needed for this one)*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You will want to give a brief overview of the 5 Core Classroom Structures of Math Expressions.  These structures allow children to develop deep conceptual understanding, and then practice, apply and discuss what they know with skill and confidence.  (there is an overview of these structures in the front matter of the TE – Vol. 1)</a:t>
            </a:r>
          </a:p>
          <a:p>
            <a:pPr eaLnBrk="1" hangingPunct="1"/>
            <a:r>
              <a:rPr lang="en-US">
                <a:latin typeface="Calibri" charset="0"/>
                <a:ea typeface="ヒラギノ角ゴ Pro W3" charset="0"/>
                <a:cs typeface="ヒラギノ角ゴ Pro W3" charset="0"/>
              </a:rPr>
              <a:t>Math Talk – Students explain thinking using drawings that support understandings and promote meanings.</a:t>
            </a:r>
          </a:p>
          <a:p>
            <a:pPr eaLnBrk="1" hangingPunct="1"/>
            <a:r>
              <a:rPr lang="en-US">
                <a:latin typeface="Calibri" charset="0"/>
                <a:ea typeface="ヒラギノ角ゴ Pro W3" charset="0"/>
                <a:cs typeface="ヒラギノ角ゴ Pro W3" charset="0"/>
              </a:rPr>
              <a:t>Quick Practice – Routines that involve whole-class responses or individual partner practice and are frequently led by student leaders.</a:t>
            </a:r>
          </a:p>
          <a:p>
            <a:pPr eaLnBrk="1" hangingPunct="1"/>
            <a:r>
              <a:rPr lang="en-US">
                <a:latin typeface="Calibri" charset="0"/>
                <a:ea typeface="ヒラギノ角ゴ Pro W3" charset="0"/>
                <a:cs typeface="ヒラギノ角ゴ Pro W3" charset="0"/>
              </a:rPr>
              <a:t>Student Leaders – Teachers facilitate students</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 growth by helping all students take on leadership roles with structured practice activities</a:t>
            </a:r>
          </a:p>
          <a:p>
            <a:pPr eaLnBrk="1" hangingPunct="1"/>
            <a:r>
              <a:rPr lang="en-US">
                <a:latin typeface="Calibri" charset="0"/>
                <a:ea typeface="ヒラギノ角ゴ Pro W3" charset="0"/>
                <a:cs typeface="ヒラギノ角ゴ Pro W3" charset="0"/>
              </a:rPr>
              <a:t>Helping Community – A classroom in which everyone is both a teacher and a learner to enhance mathematical understanding, competence and confidence</a:t>
            </a:r>
          </a:p>
          <a:p>
            <a:pPr eaLnBrk="1" hangingPunct="1"/>
            <a:r>
              <a:rPr lang="en-US">
                <a:latin typeface="Calibri" charset="0"/>
                <a:ea typeface="ヒラギノ角ゴ Pro W3" charset="0"/>
                <a:cs typeface="ヒラギノ角ゴ Pro W3" charset="0"/>
              </a:rPr>
              <a:t>Building Concepts – Objects, drawings, conceptual language, and real-world situations strengthen mathematical ideas and understanding.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Teachers will use whiteboards to solve the problem.  They can solve anyway they want.  They will be asked to explain their answers.</a:t>
            </a:r>
          </a:p>
          <a:p>
            <a:pPr eaLnBrk="1" hangingPunct="1"/>
            <a:r>
              <a:rPr lang="en-US">
                <a:latin typeface="Calibri" charset="0"/>
                <a:ea typeface="ヒラギノ角ゴ Pro W3" charset="0"/>
                <a:cs typeface="ヒラギノ角ゴ Pro W3" charset="0"/>
              </a:rPr>
              <a:t>Be sure to use this activity to facilitate conversation and model what happens in a MX classroom.</a:t>
            </a: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2525" y="682625"/>
            <a:ext cx="4554538" cy="3416300"/>
          </a:xfrm>
          <a:ln/>
        </p:spPr>
      </p:sp>
      <p:sp>
        <p:nvSpPr>
          <p:cNvPr id="55298" name="Rectangle 3"/>
          <p:cNvSpPr>
            <a:spLocks noGrp="1" noChangeArrowheads="1"/>
          </p:cNvSpPr>
          <p:nvPr>
            <p:ph type="body" idx="1"/>
          </p:nvPr>
        </p:nvSpPr>
        <p:spPr>
          <a:xfrm>
            <a:off x="914400" y="4325938"/>
            <a:ext cx="5029200" cy="409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This student used another student friendly model.  Can you see what she did?   She regrouped 1 ten and instead of </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carrying</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 the ten above the 8, she wrote it on the equal sign.    This helps students to see that the number did not change.   Sometimes when students write the ten above the tens column, they start to view the problem differently.</a:t>
            </a:r>
          </a:p>
          <a:p>
            <a:pPr eaLnBrk="1" hangingPunct="1"/>
            <a:r>
              <a:rPr lang="en-US">
                <a:latin typeface="Calibri" charset="0"/>
                <a:ea typeface="ヒラギノ角ゴ Pro W3" charset="0"/>
                <a:cs typeface="ヒラギノ角ゴ Pro W3" charset="0"/>
              </a:rPr>
              <a:t>We call this student friendly model </a:t>
            </a:r>
            <a:r>
              <a:rPr lang="en-US" i="1">
                <a:latin typeface="Calibri" charset="0"/>
                <a:ea typeface="ヒラギノ角ゴ Pro W3" charset="0"/>
                <a:cs typeface="ヒラギノ角ゴ Pro W3" charset="0"/>
              </a:rPr>
              <a:t>New Groups Below</a:t>
            </a:r>
            <a:r>
              <a:rPr lang="en-US">
                <a:latin typeface="Calibri" charset="0"/>
                <a:ea typeface="ヒラギノ角ゴ Pro W3" charset="0"/>
                <a:cs typeface="ヒラギノ角ゴ Pro W3" charset="0"/>
              </a:rPr>
              <a:t>.  You can see that it is not much different than the traditional algorithm but it does help some students to understand the process better.</a:t>
            </a:r>
          </a:p>
          <a:p>
            <a:pPr eaLnBrk="1" hangingPunct="1"/>
            <a:r>
              <a:rPr lang="en-US">
                <a:latin typeface="Calibri" charset="0"/>
                <a:ea typeface="ヒラギノ角ゴ Pro W3" charset="0"/>
                <a:cs typeface="ヒラギノ角ゴ Pro W3" charset="0"/>
              </a:rPr>
              <a:t>First Generation NSF math programs threw out algorithms.  What happened?  Teachers who used  1</a:t>
            </a:r>
            <a:r>
              <a:rPr lang="en-US" baseline="30000">
                <a:latin typeface="Calibri" charset="0"/>
                <a:ea typeface="ヒラギノ角ゴ Pro W3" charset="0"/>
                <a:cs typeface="ヒラギノ角ゴ Pro W3" charset="0"/>
              </a:rPr>
              <a:t>st</a:t>
            </a:r>
            <a:r>
              <a:rPr lang="en-US">
                <a:latin typeface="Calibri" charset="0"/>
                <a:ea typeface="ヒラギノ角ゴ Pro W3" charset="0"/>
                <a:cs typeface="ヒラギノ角ゴ Pro W3" charset="0"/>
              </a:rPr>
              <a:t> generation programs said that students couldn</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t add 2 digit numbers come test time.</a:t>
            </a:r>
          </a:p>
          <a:p>
            <a:pPr eaLnBrk="1" hangingPunct="1"/>
            <a:r>
              <a:rPr lang="en-US">
                <a:latin typeface="Calibri" charset="0"/>
                <a:ea typeface="ヒラギノ角ゴ Pro W3" charset="0"/>
                <a:cs typeface="ヒラギノ角ゴ Pro W3" charset="0"/>
              </a:rPr>
              <a:t>The student friendly models used in </a:t>
            </a:r>
            <a:r>
              <a:rPr lang="en-US" i="1">
                <a:latin typeface="Calibri" charset="0"/>
                <a:ea typeface="ヒラギノ角ゴ Pro W3" charset="0"/>
                <a:cs typeface="ヒラギノ角ゴ Pro W3" charset="0"/>
              </a:rPr>
              <a:t>Math Expressions</a:t>
            </a:r>
            <a:r>
              <a:rPr lang="en-US">
                <a:latin typeface="Calibri" charset="0"/>
                <a:ea typeface="ヒラギノ角ゴ Pro W3" charset="0"/>
                <a:cs typeface="ヒラギノ角ゴ Pro W3" charset="0"/>
              </a:rPr>
              <a:t> are easy to understand and relate to the traditional algorithm.</a:t>
            </a:r>
          </a:p>
          <a:p>
            <a:pPr eaLnBrk="1" hangingPunct="1"/>
            <a:endParaRPr lang="en-US">
              <a:latin typeface="Calibri" charset="0"/>
              <a:ea typeface="ヒラギノ角ゴ Pro W3" charset="0"/>
              <a:cs typeface="ヒラギノ角ゴ Pro W3" charset="0"/>
            </a:endParaRPr>
          </a:p>
          <a:p>
            <a:pPr eaLnBrk="1" hangingPunct="1"/>
            <a:endParaRPr lang="en-US">
              <a:latin typeface="Calibri" charset="0"/>
              <a:ea typeface="ヒラギノ角ゴ Pro W3" charset="0"/>
              <a:cs typeface="ヒラギノ角ゴ Pro W3" charset="0"/>
            </a:endParaRP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2525" y="682625"/>
            <a:ext cx="4554538" cy="3416300"/>
          </a:xfrm>
          <a:ln/>
        </p:spPr>
      </p:sp>
      <p:sp>
        <p:nvSpPr>
          <p:cNvPr id="57346" name="Rectangle 3"/>
          <p:cNvSpPr>
            <a:spLocks noGrp="1" noChangeArrowheads="1"/>
          </p:cNvSpPr>
          <p:nvPr>
            <p:ph type="body" idx="1"/>
          </p:nvPr>
        </p:nvSpPr>
        <p:spPr>
          <a:xfrm>
            <a:off x="914400" y="4325938"/>
            <a:ext cx="5029200" cy="409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ヒラギノ角ゴ Pro W3" charset="0"/>
                <a:cs typeface="ヒラギノ角ゴ Pro W3" charset="0"/>
              </a:rPr>
              <a:t>Remember – we have learned more.  The student friendly models used in Math </a:t>
            </a:r>
            <a:r>
              <a:rPr lang="en-US" i="1">
                <a:latin typeface="Calibri" charset="0"/>
                <a:ea typeface="ヒラギノ角ゴ Pro W3" charset="0"/>
                <a:cs typeface="ヒラギノ角ゴ Pro W3" charset="0"/>
              </a:rPr>
              <a:t>Expressions</a:t>
            </a:r>
            <a:r>
              <a:rPr lang="en-US">
                <a:latin typeface="Calibri" charset="0"/>
                <a:ea typeface="ヒラギノ角ゴ Pro W3" charset="0"/>
                <a:cs typeface="ヒラギノ角ゴ Pro W3" charset="0"/>
              </a:rPr>
              <a:t> are easy to understand and relate to the traditional algorithm.  Why is this important? First generation NSF programs never taught the traditional algorithm; however, students need to know the traditional algorithm, too.  In </a:t>
            </a:r>
            <a:r>
              <a:rPr lang="en-US" i="1">
                <a:latin typeface="Calibri" charset="0"/>
                <a:ea typeface="ヒラギノ角ゴ Pro W3" charset="0"/>
                <a:cs typeface="ヒラギノ角ゴ Pro W3" charset="0"/>
              </a:rPr>
              <a:t>Math Expressions</a:t>
            </a:r>
            <a:r>
              <a:rPr lang="en-US">
                <a:latin typeface="Calibri" charset="0"/>
                <a:ea typeface="ヒラギノ角ゴ Pro W3" charset="0"/>
                <a:cs typeface="ヒラギノ角ゴ Pro W3" charset="0"/>
              </a:rPr>
              <a:t> – we are the only program that provides that important balance of incorporating the best practices of traditional and reform math as seen here of connecting the student friendly methods to the traditional algorithm!</a:t>
            </a: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C320F5-D963-0F43-9D0C-87171B4601FC}"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95212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320F5-D963-0F43-9D0C-87171B4601FC}"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73067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320F5-D963-0F43-9D0C-87171B4601FC}"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65471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320F5-D963-0F43-9D0C-87171B4601FC}"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250785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320F5-D963-0F43-9D0C-87171B4601FC}" type="datetimeFigureOut">
              <a:rPr lang="en-US" smtClean="0"/>
              <a:t>5/24/12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320690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C320F5-D963-0F43-9D0C-87171B4601FC}" type="datetimeFigureOut">
              <a:rPr lang="en-US" smtClean="0"/>
              <a:t>5/24/12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82429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C320F5-D963-0F43-9D0C-87171B4601FC}" type="datetimeFigureOut">
              <a:rPr lang="en-US" smtClean="0"/>
              <a:t>5/24/12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77647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C320F5-D963-0F43-9D0C-87171B4601FC}" type="datetimeFigureOut">
              <a:rPr lang="en-US" smtClean="0"/>
              <a:t>5/24/12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87978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320F5-D963-0F43-9D0C-87171B4601FC}" type="datetimeFigureOut">
              <a:rPr lang="en-US" smtClean="0"/>
              <a:t>5/24/12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389521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320F5-D963-0F43-9D0C-87171B4601FC}" type="datetimeFigureOut">
              <a:rPr lang="en-US" smtClean="0"/>
              <a:t>5/24/12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3101094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320F5-D963-0F43-9D0C-87171B4601FC}" type="datetimeFigureOut">
              <a:rPr lang="en-US" smtClean="0"/>
              <a:t>5/24/12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D14C43-2D10-0848-90B1-3FC00C5B044F}" type="slidenum">
              <a:rPr lang="en-US" smtClean="0"/>
              <a:t>‹#›</a:t>
            </a:fld>
            <a:endParaRPr lang="en-US"/>
          </a:p>
        </p:txBody>
      </p:sp>
    </p:spTree>
    <p:extLst>
      <p:ext uri="{BB962C8B-B14F-4D97-AF65-F5344CB8AC3E}">
        <p14:creationId xmlns:p14="http://schemas.microsoft.com/office/powerpoint/2010/main" val="33297259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320F5-D963-0F43-9D0C-87171B4601FC}" type="datetimeFigureOut">
              <a:rPr lang="en-US" smtClean="0"/>
              <a:t>5/24/12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14C43-2D10-0848-90B1-3FC00C5B044F}" type="slidenum">
              <a:rPr lang="en-US" smtClean="0"/>
              <a:t>‹#›</a:t>
            </a:fld>
            <a:endParaRPr lang="en-US"/>
          </a:p>
        </p:txBody>
      </p:sp>
    </p:spTree>
    <p:extLst>
      <p:ext uri="{BB962C8B-B14F-4D97-AF65-F5344CB8AC3E}">
        <p14:creationId xmlns:p14="http://schemas.microsoft.com/office/powerpoint/2010/main" val="4019554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0.png"/><Relationship Id="rId6" Type="http://schemas.openxmlformats.org/officeDocument/2006/relationships/image" Target="../media/image7.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4" Type="http://schemas.openxmlformats.org/officeDocument/2006/relationships/slideLayout" Target="../slideLayouts/slideLayout7.xml"/><Relationship Id="rId5" Type="http://schemas.openxmlformats.org/officeDocument/2006/relationships/notesSlide" Target="../notesSlides/notesSlide8.xml"/><Relationship Id="rId6" Type="http://schemas.openxmlformats.org/officeDocument/2006/relationships/image" Target="../media/image11.jpeg"/><Relationship Id="rId7" Type="http://schemas.openxmlformats.org/officeDocument/2006/relationships/image" Target="../media/image7.png"/><Relationship Id="rId1" Type="http://schemas.openxmlformats.org/officeDocument/2006/relationships/tags" Target="../tags/tag5.xml"/><Relationship Id="rId2" Type="http://schemas.microsoft.com/office/2007/relationships/media"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7.png"/><Relationship Id="rId1" Type="http://schemas.microsoft.com/office/2007/relationships/media" Target="../media/media12.wav"/><Relationship Id="rId2" Type="http://schemas.openxmlformats.org/officeDocument/2006/relationships/audio" Target="../media/media12.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7.xml"/><Relationship Id="rId5" Type="http://schemas.openxmlformats.org/officeDocument/2006/relationships/notesSlide" Target="../notesSlides/notesSlide2.xml"/><Relationship Id="rId6" Type="http://schemas.openxmlformats.org/officeDocument/2006/relationships/image" Target="../media/image8.jpeg"/><Relationship Id="rId7" Type="http://schemas.openxmlformats.org/officeDocument/2006/relationships/image" Target="../media/image7.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9.png"/><Relationship Id="rId6" Type="http://schemas.openxmlformats.org/officeDocument/2006/relationships/image" Target="../media/image7.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4" Type="http://schemas.openxmlformats.org/officeDocument/2006/relationships/slideLayout" Target="../slideLayouts/slideLayout7.xml"/><Relationship Id="rId5" Type="http://schemas.openxmlformats.org/officeDocument/2006/relationships/notesSlide" Target="../notesSlides/notesSlide4.xml"/><Relationship Id="rId6" Type="http://schemas.openxmlformats.org/officeDocument/2006/relationships/image" Target="../media/image8.jpeg"/><Relationship Id="rId7" Type="http://schemas.openxmlformats.org/officeDocument/2006/relationships/image" Target="../media/image7.png"/><Relationship Id="rId1" Type="http://schemas.openxmlformats.org/officeDocument/2006/relationships/tags" Target="../tags/tag2.xml"/><Relationship Id="rId2"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4" Type="http://schemas.openxmlformats.org/officeDocument/2006/relationships/slideLayout" Target="../slideLayouts/slideLayout7.xml"/><Relationship Id="rId5" Type="http://schemas.openxmlformats.org/officeDocument/2006/relationships/notesSlide" Target="../notesSlides/notesSlide5.xml"/><Relationship Id="rId6" Type="http://schemas.openxmlformats.org/officeDocument/2006/relationships/image" Target="../media/image7.png"/><Relationship Id="rId1" Type="http://schemas.openxmlformats.org/officeDocument/2006/relationships/tags" Target="../tags/tag3.xml"/><Relationship Id="rId2" Type="http://schemas.microsoft.com/office/2007/relationships/media" Target="../media/media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7.xml"/><Relationship Id="rId5" Type="http://schemas.openxmlformats.org/officeDocument/2006/relationships/notesSlide" Target="../notesSlides/notesSlide6.xml"/><Relationship Id="rId6" Type="http://schemas.openxmlformats.org/officeDocument/2006/relationships/image" Target="../media/image8.jpeg"/><Relationship Id="rId7" Type="http://schemas.openxmlformats.org/officeDocument/2006/relationships/image" Target="../media/image7.png"/><Relationship Id="rId1" Type="http://schemas.openxmlformats.org/officeDocument/2006/relationships/tags" Target="../tags/tag4.xml"/><Relationship Id="rId2"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96161">
            <a:off x="6877050" y="2986088"/>
            <a:ext cx="1701800"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20734">
            <a:off x="727454" y="2947177"/>
            <a:ext cx="1692275"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63838" y="2947988"/>
            <a:ext cx="1631950"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57725" y="2957513"/>
            <a:ext cx="1712913"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07075" y="4030663"/>
            <a:ext cx="1633538" cy="21971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95438" y="4097338"/>
            <a:ext cx="1693862"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181129" y="1028176"/>
            <a:ext cx="7110315" cy="1754327"/>
          </a:xfrm>
          <a:prstGeom prst="rect">
            <a:avLst/>
          </a:prstGeom>
          <a:noFill/>
        </p:spPr>
        <p:txBody>
          <a:bodyPr wrap="none">
            <a:spAutoFit/>
          </a:bodyPr>
          <a:lstStyle/>
          <a:p>
            <a:pPr algn="ctr">
              <a:defRPr/>
            </a:pPr>
            <a:r>
              <a:rPr lang="en-US" sz="5400" cap="all" dirty="0">
                <a:ln w="9000" cmpd="sng">
                  <a:solidFill>
                    <a:schemeClr val="accent4">
                      <a:shade val="50000"/>
                      <a:satMod val="120000"/>
                    </a:schemeClr>
                  </a:solidFill>
                  <a:prstDash val="solid"/>
                </a:ln>
                <a:solidFill>
                  <a:srgbClr val="CC6600"/>
                </a:solidFill>
                <a:effectLst>
                  <a:reflection blurRad="12700" stA="28000" endPos="45000" dist="1000" dir="5400000" sy="-100000" algn="bl" rotWithShape="0"/>
                </a:effectLst>
                <a:ea typeface="+mn-ea"/>
                <a:cs typeface="Times New Roman" pitchFamily="18" charset="0"/>
              </a:rPr>
              <a:t>Welcome </a:t>
            </a:r>
          </a:p>
          <a:p>
            <a:pPr algn="ctr">
              <a:defRPr/>
            </a:pPr>
            <a:r>
              <a:rPr lang="en-US" sz="5400" cap="all" dirty="0">
                <a:ln w="9000" cmpd="sng">
                  <a:solidFill>
                    <a:schemeClr val="accent4">
                      <a:shade val="50000"/>
                      <a:satMod val="120000"/>
                    </a:schemeClr>
                  </a:solidFill>
                  <a:prstDash val="solid"/>
                </a:ln>
                <a:solidFill>
                  <a:srgbClr val="CC6600"/>
                </a:solidFill>
                <a:effectLst>
                  <a:reflection blurRad="12700" stA="28000" endPos="45000" dist="1000" dir="5400000" sy="-100000" algn="bl" rotWithShape="0"/>
                </a:effectLst>
                <a:ea typeface="+mn-ea"/>
                <a:cs typeface="Times New Roman" pitchFamily="18" charset="0"/>
              </a:rPr>
              <a:t>Jordan Teachers</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67875259"/>
      </p:ext>
    </p:extLst>
  </p:cSld>
  <p:clrMapOvr>
    <a:masterClrMapping/>
  </p:clrMapOvr>
  <p:transition xmlns:p14="http://schemas.microsoft.com/office/powerpoint/2010/main" advTm="670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986088" y="3868738"/>
            <a:ext cx="4086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4"/>
          <p:cNvSpPr txBox="1">
            <a:spLocks noChangeArrowheads="1"/>
          </p:cNvSpPr>
          <p:nvPr/>
        </p:nvSpPr>
        <p:spPr bwMode="auto">
          <a:xfrm>
            <a:off x="1695450" y="1149350"/>
            <a:ext cx="664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4400">
                <a:latin typeface="Berlin Sans FB" charset="0"/>
              </a:rPr>
              <a:t>There were 58 crows.</a:t>
            </a:r>
          </a:p>
        </p:txBody>
      </p:sp>
      <p:sp>
        <p:nvSpPr>
          <p:cNvPr id="51203" name="Text Box 5"/>
          <p:cNvSpPr txBox="1">
            <a:spLocks noChangeArrowheads="1"/>
          </p:cNvSpPr>
          <p:nvPr/>
        </p:nvSpPr>
        <p:spPr bwMode="auto">
          <a:xfrm>
            <a:off x="1160463" y="2046288"/>
            <a:ext cx="82518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4400">
                <a:latin typeface="Berlin Sans FB" charset="0"/>
              </a:rPr>
              <a:t>36 more crows joined them.</a:t>
            </a:r>
          </a:p>
        </p:txBody>
      </p:sp>
      <p:sp>
        <p:nvSpPr>
          <p:cNvPr id="51204" name="Text Box 6"/>
          <p:cNvSpPr txBox="1">
            <a:spLocks noChangeArrowheads="1"/>
          </p:cNvSpPr>
          <p:nvPr/>
        </p:nvSpPr>
        <p:spPr bwMode="auto">
          <a:xfrm>
            <a:off x="1524000" y="2984500"/>
            <a:ext cx="7473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4400">
                <a:latin typeface="Berlin Sans FB" charset="0"/>
              </a:rPr>
              <a:t>How many are altogether?</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11696399"/>
      </p:ext>
    </p:extLst>
  </p:cSld>
  <p:clrMapOvr>
    <a:masterClrMapping/>
  </p:clrMapOvr>
  <mc:AlternateContent xmlns:mc="http://schemas.openxmlformats.org/markup-compatibility/2006">
    <mc:Choice xmlns:p14="http://schemas.microsoft.com/office/powerpoint/2010/main" Requires="p14">
      <p:transition spd="slow" p14:dur="2000" advTm="216608"/>
    </mc:Choice>
    <mc:Fallback>
      <p:transition xmlns:p14="http://schemas.microsoft.com/office/powerpoint/2010/main" spd="slow" advTm="21660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6049963" y="2401888"/>
            <a:ext cx="26400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7200">
                <a:latin typeface="Berlin Sans FB" charset="0"/>
                <a:ea typeface="ヒラギノ角ゴ Pro W3" charset="0"/>
                <a:cs typeface="ヒラギノ角ゴ Pro W3" charset="0"/>
              </a:rPr>
              <a:t>5 8 6</a:t>
            </a:r>
          </a:p>
        </p:txBody>
      </p:sp>
      <p:sp>
        <p:nvSpPr>
          <p:cNvPr id="54274" name="Text Box 3"/>
          <p:cNvSpPr txBox="1">
            <a:spLocks noChangeArrowheads="1"/>
          </p:cNvSpPr>
          <p:nvPr/>
        </p:nvSpPr>
        <p:spPr bwMode="auto">
          <a:xfrm>
            <a:off x="6048375" y="3305175"/>
            <a:ext cx="2509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7200">
                <a:latin typeface="Berlin Sans FB" charset="0"/>
                <a:ea typeface="ヒラギノ角ゴ Pro W3" charset="0"/>
                <a:cs typeface="ヒラギノ角ゴ Pro W3" charset="0"/>
              </a:rPr>
              <a:t>7 4 9</a:t>
            </a:r>
          </a:p>
        </p:txBody>
      </p:sp>
      <p:sp>
        <p:nvSpPr>
          <p:cNvPr id="455684" name="Text Box 4"/>
          <p:cNvSpPr txBox="1">
            <a:spLocks noChangeArrowheads="1"/>
          </p:cNvSpPr>
          <p:nvPr/>
        </p:nvSpPr>
        <p:spPr bwMode="auto">
          <a:xfrm>
            <a:off x="7662863" y="4586288"/>
            <a:ext cx="7239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7200">
                <a:solidFill>
                  <a:srgbClr val="FF0000"/>
                </a:solidFill>
                <a:latin typeface="Footlight MT Light" charset="0"/>
                <a:ea typeface="ヒラギノ角ゴ Pro W3" charset="0"/>
                <a:cs typeface="ヒラギノ角ゴ Pro W3" charset="0"/>
              </a:rPr>
              <a:t>5</a:t>
            </a:r>
          </a:p>
        </p:txBody>
      </p:sp>
      <p:sp>
        <p:nvSpPr>
          <p:cNvPr id="455685" name="Text Box 5"/>
          <p:cNvSpPr txBox="1">
            <a:spLocks noChangeArrowheads="1"/>
          </p:cNvSpPr>
          <p:nvPr/>
        </p:nvSpPr>
        <p:spPr bwMode="auto">
          <a:xfrm>
            <a:off x="6958013" y="4600575"/>
            <a:ext cx="7239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7200">
                <a:solidFill>
                  <a:srgbClr val="FF0000"/>
                </a:solidFill>
                <a:latin typeface="Footlight MT Light" charset="0"/>
                <a:ea typeface="ヒラギノ角ゴ Pro W3" charset="0"/>
                <a:cs typeface="ヒラギノ角ゴ Pro W3" charset="0"/>
              </a:rPr>
              <a:t>3</a:t>
            </a:r>
          </a:p>
        </p:txBody>
      </p:sp>
      <p:sp>
        <p:nvSpPr>
          <p:cNvPr id="455686" name="Text Box 6"/>
          <p:cNvSpPr txBox="1">
            <a:spLocks noChangeArrowheads="1"/>
          </p:cNvSpPr>
          <p:nvPr/>
        </p:nvSpPr>
        <p:spPr bwMode="auto">
          <a:xfrm>
            <a:off x="-1423988" y="2578100"/>
            <a:ext cx="476250" cy="1006475"/>
          </a:xfrm>
          <a:prstGeom prst="rect">
            <a:avLst/>
          </a:prstGeom>
          <a:noFill/>
          <a:ln w="9525">
            <a:solidFill>
              <a:schemeClr val="tx1"/>
            </a:solidFill>
            <a:miter lim="800000"/>
            <a:headEnd/>
            <a:tailEnd/>
          </a:ln>
          <a:effectLst/>
        </p:spPr>
        <p:txBody>
          <a:bodyPr>
            <a:spAutoFit/>
          </a:bodyPr>
          <a:lstStyle>
            <a:lvl1pPr eaLnBrk="0" hangingPunct="0">
              <a:defRPr b="1">
                <a:solidFill>
                  <a:schemeClr val="tx1"/>
                </a:solidFill>
                <a:latin typeface="Arial" charset="0"/>
                <a:ea typeface="ＭＳ Ｐゴシック" charset="0"/>
                <a:cs typeface="Times New Roman" charset="0"/>
              </a:defRPr>
            </a:lvl1pPr>
            <a:lvl2pPr marL="742950" indent="-285750" eaLnBrk="0" hangingPunct="0">
              <a:defRPr b="1">
                <a:solidFill>
                  <a:schemeClr val="tx1"/>
                </a:solidFill>
                <a:latin typeface="Arial" charset="0"/>
                <a:ea typeface="Times New Roman" charset="0"/>
                <a:cs typeface="Times New Roman" charset="0"/>
              </a:defRPr>
            </a:lvl2pPr>
            <a:lvl3pPr marL="1143000" indent="-228600" eaLnBrk="0" hangingPunct="0">
              <a:defRPr b="1">
                <a:solidFill>
                  <a:schemeClr val="tx1"/>
                </a:solidFill>
                <a:latin typeface="Arial" charset="0"/>
                <a:ea typeface="Times New Roman" charset="0"/>
                <a:cs typeface="Times New Roman" charset="0"/>
              </a:defRPr>
            </a:lvl3pPr>
            <a:lvl4pPr marL="1600200" indent="-228600" eaLnBrk="0" hangingPunct="0">
              <a:defRPr b="1">
                <a:solidFill>
                  <a:schemeClr val="tx1"/>
                </a:solidFill>
                <a:latin typeface="Arial" charset="0"/>
                <a:ea typeface="Times New Roman" charset="0"/>
                <a:cs typeface="Times New Roman" charset="0"/>
              </a:defRPr>
            </a:lvl4pPr>
            <a:lvl5pPr marL="2057400" indent="-228600" eaLnBrk="0" hangingPunct="0">
              <a:defRPr b="1">
                <a:solidFill>
                  <a:schemeClr val="tx1"/>
                </a:solidFill>
                <a:latin typeface="Arial" charset="0"/>
                <a:ea typeface="Times New Roman" charset="0"/>
                <a:cs typeface="Times New Roman" charset="0"/>
              </a:defRPr>
            </a:lvl5pPr>
            <a:lvl6pPr marL="2514600" indent="-228600" algn="r" eaLnBrk="0" fontAlgn="base" hangingPunct="0">
              <a:spcBef>
                <a:spcPct val="0"/>
              </a:spcBef>
              <a:spcAft>
                <a:spcPct val="0"/>
              </a:spcAft>
              <a:defRPr b="1">
                <a:solidFill>
                  <a:schemeClr val="tx1"/>
                </a:solidFill>
                <a:latin typeface="Arial" charset="0"/>
                <a:ea typeface="Times New Roman" charset="0"/>
                <a:cs typeface="Times New Roman" charset="0"/>
              </a:defRPr>
            </a:lvl6pPr>
            <a:lvl7pPr marL="2971800" indent="-228600" algn="r" eaLnBrk="0" fontAlgn="base" hangingPunct="0">
              <a:spcBef>
                <a:spcPct val="0"/>
              </a:spcBef>
              <a:spcAft>
                <a:spcPct val="0"/>
              </a:spcAft>
              <a:defRPr b="1">
                <a:solidFill>
                  <a:schemeClr val="tx1"/>
                </a:solidFill>
                <a:latin typeface="Arial" charset="0"/>
                <a:ea typeface="Times New Roman" charset="0"/>
                <a:cs typeface="Times New Roman" charset="0"/>
              </a:defRPr>
            </a:lvl7pPr>
            <a:lvl8pPr marL="3429000" indent="-228600" algn="r" eaLnBrk="0" fontAlgn="base" hangingPunct="0">
              <a:spcBef>
                <a:spcPct val="0"/>
              </a:spcBef>
              <a:spcAft>
                <a:spcPct val="0"/>
              </a:spcAft>
              <a:defRPr b="1">
                <a:solidFill>
                  <a:schemeClr val="tx1"/>
                </a:solidFill>
                <a:latin typeface="Arial" charset="0"/>
                <a:ea typeface="Times New Roman" charset="0"/>
                <a:cs typeface="Times New Roman" charset="0"/>
              </a:defRPr>
            </a:lvl8pPr>
            <a:lvl9pPr marL="3886200" indent="-228600" algn="r" eaLnBrk="0" fontAlgn="base" hangingPunct="0">
              <a:spcBef>
                <a:spcPct val="0"/>
              </a:spcBef>
              <a:spcAft>
                <a:spcPct val="0"/>
              </a:spcAft>
              <a:defRPr b="1">
                <a:solidFill>
                  <a:schemeClr val="tx1"/>
                </a:solidFill>
                <a:latin typeface="Arial" charset="0"/>
                <a:ea typeface="Times New Roman" charset="0"/>
                <a:cs typeface="Times New Roman" charset="0"/>
              </a:defRPr>
            </a:lvl9pPr>
          </a:lstStyle>
          <a:p>
            <a:pPr algn="ctr" eaLnBrk="1" hangingPunct="1">
              <a:defRPr/>
            </a:pPr>
            <a:r>
              <a:rPr lang="en-US" sz="6000" b="0" smtClean="0">
                <a:solidFill>
                  <a:schemeClr val="bg1"/>
                </a:solidFill>
                <a:effectLst>
                  <a:outerShdw blurRad="38100" dist="38100" dir="2700000" algn="tl">
                    <a:srgbClr val="000000"/>
                  </a:outerShdw>
                </a:effectLst>
                <a:latin typeface="Footlight MT Light" charset="0"/>
                <a:ea typeface="ヒラギノ角ゴ Pro W3" charset="0"/>
                <a:cs typeface="ヒラギノ角ゴ Pro W3" charset="0"/>
              </a:rPr>
              <a:t>+</a:t>
            </a:r>
          </a:p>
        </p:txBody>
      </p:sp>
      <p:pic>
        <p:nvPicPr>
          <p:cNvPr id="54278" name="Picture 7" descr="girl at bb"/>
          <p:cNvPicPr>
            <a:picLocks noChangeAspect="1" noChangeArrowheads="1"/>
          </p:cNvPicPr>
          <p:nvPr/>
        </p:nvPicPr>
        <p:blipFill>
          <a:blip r:embed="rId6">
            <a:lum bright="-12000" contrast="18000"/>
            <a:extLst>
              <a:ext uri="{28A0092B-C50C-407E-A947-70E740481C1C}">
                <a14:useLocalDpi xmlns:a14="http://schemas.microsoft.com/office/drawing/2010/main"/>
              </a:ext>
            </a:extLst>
          </a:blip>
          <a:srcRect/>
          <a:stretch>
            <a:fillRect/>
          </a:stretch>
        </p:blipFill>
        <p:spPr bwMode="auto">
          <a:xfrm>
            <a:off x="301625" y="2001838"/>
            <a:ext cx="4652963" cy="36560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7896" name="Line 8"/>
          <p:cNvSpPr>
            <a:spLocks noChangeShapeType="1"/>
          </p:cNvSpPr>
          <p:nvPr/>
        </p:nvSpPr>
        <p:spPr bwMode="auto">
          <a:xfrm flipV="1">
            <a:off x="5510213" y="4476750"/>
            <a:ext cx="3036887" cy="42863"/>
          </a:xfrm>
          <a:prstGeom prst="line">
            <a:avLst/>
          </a:prstGeom>
          <a:noFill/>
          <a:ln w="76200">
            <a:solidFill>
              <a:schemeClr val="tx1"/>
            </a:solidFill>
            <a:round/>
            <a:headEnd/>
            <a:tailEnd/>
          </a:ln>
          <a:effectLst>
            <a:outerShdw dist="35921" dir="2700000" algn="ctr" rotWithShape="0">
              <a:schemeClr val="bg2"/>
            </a:outerShdw>
          </a:effectLst>
        </p:spPr>
        <p:txBody>
          <a:bodyPr/>
          <a:lstStyle/>
          <a:p>
            <a:pPr>
              <a:defRPr/>
            </a:pPr>
            <a:endParaRPr lang="en-US">
              <a:ln>
                <a:solidFill>
                  <a:schemeClr val="tx1"/>
                </a:solidFill>
              </a:ln>
              <a:ea typeface="+mn-ea"/>
              <a:cs typeface="Times New Roman" pitchFamily="18" charset="0"/>
            </a:endParaRPr>
          </a:p>
        </p:txBody>
      </p:sp>
      <p:sp>
        <p:nvSpPr>
          <p:cNvPr id="455689" name="Text Box 9"/>
          <p:cNvSpPr txBox="1">
            <a:spLocks noChangeArrowheads="1"/>
          </p:cNvSpPr>
          <p:nvPr/>
        </p:nvSpPr>
        <p:spPr bwMode="auto">
          <a:xfrm>
            <a:off x="6977063" y="4086225"/>
            <a:ext cx="723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4400">
                <a:solidFill>
                  <a:srgbClr val="FF0000"/>
                </a:solidFill>
                <a:latin typeface="Footlight MT Light" charset="0"/>
                <a:ea typeface="ヒラギノ角ゴ Pro W3" charset="0"/>
                <a:cs typeface="ヒラギノ角ゴ Pro W3" charset="0"/>
              </a:rPr>
              <a:t>1</a:t>
            </a:r>
          </a:p>
        </p:txBody>
      </p:sp>
      <p:sp>
        <p:nvSpPr>
          <p:cNvPr id="54281" name="Rectangle 10"/>
          <p:cNvSpPr>
            <a:spLocks noChangeArrowheads="1"/>
          </p:cNvSpPr>
          <p:nvPr/>
        </p:nvSpPr>
        <p:spPr bwMode="auto">
          <a:xfrm>
            <a:off x="5316538" y="1231900"/>
            <a:ext cx="33639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pPr algn="ctr"/>
            <a:r>
              <a:rPr lang="en-US" sz="2400">
                <a:latin typeface="Berlin Sans FB" charset="0"/>
              </a:rPr>
              <a:t>New Groups </a:t>
            </a:r>
            <a:r>
              <a:rPr lang="en-US" sz="2800">
                <a:latin typeface="Berlin Sans FB" charset="0"/>
              </a:rPr>
              <a:t>Below</a:t>
            </a:r>
          </a:p>
        </p:txBody>
      </p:sp>
      <p:sp>
        <p:nvSpPr>
          <p:cNvPr id="455691" name="Text Box 11"/>
          <p:cNvSpPr txBox="1">
            <a:spLocks noChangeArrowheads="1"/>
          </p:cNvSpPr>
          <p:nvPr/>
        </p:nvSpPr>
        <p:spPr bwMode="auto">
          <a:xfrm>
            <a:off x="6157913" y="4081463"/>
            <a:ext cx="723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4400">
                <a:solidFill>
                  <a:srgbClr val="FF0000"/>
                </a:solidFill>
                <a:latin typeface="Footlight MT Light" charset="0"/>
                <a:ea typeface="ヒラギノ角ゴ Pro W3" charset="0"/>
                <a:cs typeface="ヒラギノ角ゴ Pro W3" charset="0"/>
              </a:rPr>
              <a:t>1</a:t>
            </a:r>
          </a:p>
        </p:txBody>
      </p:sp>
      <p:sp>
        <p:nvSpPr>
          <p:cNvPr id="455692" name="Text Box 12"/>
          <p:cNvSpPr txBox="1">
            <a:spLocks noChangeArrowheads="1"/>
          </p:cNvSpPr>
          <p:nvPr/>
        </p:nvSpPr>
        <p:spPr bwMode="auto">
          <a:xfrm>
            <a:off x="5838825" y="4610100"/>
            <a:ext cx="15367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7200">
                <a:solidFill>
                  <a:srgbClr val="FF0000"/>
                </a:solidFill>
                <a:latin typeface="Footlight MT Light" charset="0"/>
                <a:ea typeface="ヒラギノ角ゴ Pro W3" charset="0"/>
                <a:cs typeface="ヒラギノ角ゴ Pro W3" charset="0"/>
              </a:rPr>
              <a:t>3</a:t>
            </a:r>
          </a:p>
        </p:txBody>
      </p:sp>
      <p:sp>
        <p:nvSpPr>
          <p:cNvPr id="455693" name="Text Box 13"/>
          <p:cNvSpPr txBox="1">
            <a:spLocks noChangeArrowheads="1"/>
          </p:cNvSpPr>
          <p:nvPr/>
        </p:nvSpPr>
        <p:spPr bwMode="auto">
          <a:xfrm>
            <a:off x="5610225" y="4090988"/>
            <a:ext cx="723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4400">
                <a:solidFill>
                  <a:srgbClr val="FF0000"/>
                </a:solidFill>
                <a:latin typeface="Footlight MT Light" charset="0"/>
                <a:ea typeface="ヒラギノ角ゴ Pro W3" charset="0"/>
                <a:cs typeface="ヒラギノ角ゴ Pro W3" charset="0"/>
              </a:rPr>
              <a:t>1</a:t>
            </a:r>
          </a:p>
        </p:txBody>
      </p:sp>
      <p:sp>
        <p:nvSpPr>
          <p:cNvPr id="455694" name="Text Box 14"/>
          <p:cNvSpPr txBox="1">
            <a:spLocks noChangeArrowheads="1"/>
          </p:cNvSpPr>
          <p:nvPr/>
        </p:nvSpPr>
        <p:spPr bwMode="auto">
          <a:xfrm>
            <a:off x="5205413" y="4633913"/>
            <a:ext cx="15367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7200">
                <a:solidFill>
                  <a:srgbClr val="FF0000"/>
                </a:solidFill>
                <a:latin typeface="Footlight MT Light" charset="0"/>
                <a:ea typeface="ヒラギノ角ゴ Pro W3" charset="0"/>
                <a:cs typeface="ヒラギノ角ゴ Pro W3" charset="0"/>
              </a:rPr>
              <a:t>1</a:t>
            </a:r>
          </a:p>
        </p:txBody>
      </p:sp>
      <p:sp>
        <p:nvSpPr>
          <p:cNvPr id="54286" name="Title 1"/>
          <p:cNvSpPr>
            <a:spLocks/>
          </p:cNvSpPr>
          <p:nvPr/>
        </p:nvSpPr>
        <p:spPr bwMode="auto">
          <a:xfrm>
            <a:off x="379413" y="15875"/>
            <a:ext cx="842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4000">
              <a:latin typeface="Berlin Sans FB" charset="0"/>
            </a:endParaRPr>
          </a:p>
        </p:txBody>
      </p:sp>
      <p:sp>
        <p:nvSpPr>
          <p:cNvPr id="54287" name="Rectangle 3"/>
          <p:cNvSpPr>
            <a:spLocks noChangeArrowheads="1"/>
          </p:cNvSpPr>
          <p:nvPr/>
        </p:nvSpPr>
        <p:spPr bwMode="auto">
          <a:xfrm>
            <a:off x="2801938" y="136525"/>
            <a:ext cx="5545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r>
              <a:rPr lang="en-US" sz="3600">
                <a:solidFill>
                  <a:srgbClr val="4D009A"/>
                </a:solidFill>
                <a:latin typeface="Berlin Sans FB" charset="0"/>
              </a:rPr>
              <a:t>Student Friendly Models</a:t>
            </a:r>
          </a:p>
        </p:txBody>
      </p:sp>
      <p:sp>
        <p:nvSpPr>
          <p:cNvPr id="54288" name="Rectangle 21"/>
          <p:cNvSpPr>
            <a:spLocks noChangeArrowheads="1"/>
          </p:cNvSpPr>
          <p:nvPr/>
        </p:nvSpPr>
        <p:spPr bwMode="auto">
          <a:xfrm>
            <a:off x="5549900" y="3341688"/>
            <a:ext cx="46038" cy="584200"/>
          </a:xfrm>
          <a:prstGeom prst="rect">
            <a:avLst/>
          </a:prstGeom>
          <a:solidFill>
            <a:schemeClr val="tx2"/>
          </a:solidFill>
          <a:ln w="9525">
            <a:solidFill>
              <a:schemeClr val="tx1"/>
            </a:solidFill>
            <a:round/>
            <a:headEnd/>
            <a:tailEnd/>
          </a:ln>
        </p:spPr>
        <p:txBody>
          <a:bodyPr/>
          <a:lstStyle/>
          <a:p>
            <a:endParaRPr lang="en-US"/>
          </a:p>
        </p:txBody>
      </p:sp>
      <p:sp>
        <p:nvSpPr>
          <p:cNvPr id="54289" name="Rectangle 22"/>
          <p:cNvSpPr>
            <a:spLocks noChangeArrowheads="1"/>
          </p:cNvSpPr>
          <p:nvPr/>
        </p:nvSpPr>
        <p:spPr bwMode="auto">
          <a:xfrm>
            <a:off x="5265738" y="3611563"/>
            <a:ext cx="614362" cy="46037"/>
          </a:xfrm>
          <a:prstGeom prst="rect">
            <a:avLst/>
          </a:prstGeom>
          <a:solidFill>
            <a:schemeClr val="tx2"/>
          </a:solidFill>
          <a:ln w="9525">
            <a:solidFill>
              <a:schemeClr val="tx1"/>
            </a:solidFill>
            <a:round/>
            <a:headEnd/>
            <a:tailEnd/>
          </a:ln>
        </p:spPr>
        <p:txBody>
          <a:bodyPr/>
          <a:lstStyle/>
          <a:p>
            <a:endParaRPr lang="en-US"/>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4637677"/>
      </p:ext>
    </p:extLst>
  </p:cSld>
  <p:clrMapOvr>
    <a:masterClrMapping/>
  </p:clrMapOvr>
  <mc:AlternateContent xmlns:mc="http://schemas.openxmlformats.org/markup-compatibility/2006">
    <mc:Choice xmlns:p14="http://schemas.microsoft.com/office/powerpoint/2010/main" Requires="p14">
      <p:transition spd="slow" p14:dur="2000" advTm="105690"/>
    </mc:Choice>
    <mc:Fallback>
      <p:transition xmlns:p14="http://schemas.microsoft.com/office/powerpoint/2010/main" spd="slow" advTm="1056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55684"/>
                                        </p:tgtEl>
                                        <p:attrNameLst>
                                          <p:attrName>style.visibility</p:attrName>
                                        </p:attrNameLst>
                                      </p:cBhvr>
                                      <p:to>
                                        <p:strVal val="visible"/>
                                      </p:to>
                                    </p:set>
                                    <p:animEffect transition="in" filter="dissolve">
                                      <p:cBhvr>
                                        <p:cTn id="11" dur="500"/>
                                        <p:tgtEl>
                                          <p:spTgt spid="4556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55689"/>
                                        </p:tgtEl>
                                        <p:attrNameLst>
                                          <p:attrName>style.visibility</p:attrName>
                                        </p:attrNameLst>
                                      </p:cBhvr>
                                      <p:to>
                                        <p:strVal val="visible"/>
                                      </p:to>
                                    </p:set>
                                    <p:animEffect transition="in" filter="dissolve">
                                      <p:cBhvr>
                                        <p:cTn id="16" dur="500"/>
                                        <p:tgtEl>
                                          <p:spTgt spid="4556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55685"/>
                                        </p:tgtEl>
                                        <p:attrNameLst>
                                          <p:attrName>style.visibility</p:attrName>
                                        </p:attrNameLst>
                                      </p:cBhvr>
                                      <p:to>
                                        <p:strVal val="visible"/>
                                      </p:to>
                                    </p:set>
                                    <p:animEffect transition="in" filter="dissolve">
                                      <p:cBhvr>
                                        <p:cTn id="21" dur="500"/>
                                        <p:tgtEl>
                                          <p:spTgt spid="4556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55691"/>
                                        </p:tgtEl>
                                        <p:attrNameLst>
                                          <p:attrName>style.visibility</p:attrName>
                                        </p:attrNameLst>
                                      </p:cBhvr>
                                      <p:to>
                                        <p:strVal val="visible"/>
                                      </p:to>
                                    </p:set>
                                    <p:animEffect transition="in" filter="dissolve">
                                      <p:cBhvr>
                                        <p:cTn id="26" dur="500"/>
                                        <p:tgtEl>
                                          <p:spTgt spid="4556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55692"/>
                                        </p:tgtEl>
                                        <p:attrNameLst>
                                          <p:attrName>style.visibility</p:attrName>
                                        </p:attrNameLst>
                                      </p:cBhvr>
                                      <p:to>
                                        <p:strVal val="visible"/>
                                      </p:to>
                                    </p:set>
                                    <p:animEffect transition="in" filter="dissolve">
                                      <p:cBhvr>
                                        <p:cTn id="31" dur="500"/>
                                        <p:tgtEl>
                                          <p:spTgt spid="45569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55693"/>
                                        </p:tgtEl>
                                        <p:attrNameLst>
                                          <p:attrName>style.visibility</p:attrName>
                                        </p:attrNameLst>
                                      </p:cBhvr>
                                      <p:to>
                                        <p:strVal val="visible"/>
                                      </p:to>
                                    </p:set>
                                    <p:animEffect transition="in" filter="dissolve">
                                      <p:cBhvr>
                                        <p:cTn id="36" dur="500"/>
                                        <p:tgtEl>
                                          <p:spTgt spid="4556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455694"/>
                                        </p:tgtEl>
                                        <p:attrNameLst>
                                          <p:attrName>style.visibility</p:attrName>
                                        </p:attrNameLst>
                                      </p:cBhvr>
                                      <p:to>
                                        <p:strVal val="visible"/>
                                      </p:to>
                                    </p:set>
                                    <p:animEffect transition="in" filter="dissolve">
                                      <p:cBhvr>
                                        <p:cTn id="41" dur="500"/>
                                        <p:tgtEl>
                                          <p:spTgt spid="4556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455684" grpId="0"/>
      <p:bldP spid="455685" grpId="0"/>
      <p:bldP spid="455689" grpId="0"/>
      <p:bldP spid="455691" grpId="0"/>
      <p:bldP spid="455692" grpId="0"/>
      <p:bldP spid="455693" grpId="0"/>
      <p:bldP spid="4556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3"/>
          <p:cNvSpPr txBox="1">
            <a:spLocks noChangeArrowheads="1"/>
          </p:cNvSpPr>
          <p:nvPr/>
        </p:nvSpPr>
        <p:spPr bwMode="auto">
          <a:xfrm>
            <a:off x="6257925" y="2309813"/>
            <a:ext cx="2667000" cy="2976562"/>
          </a:xfrm>
          <a:prstGeom prst="rect">
            <a:avLst/>
          </a:prstGeom>
          <a:solidFill>
            <a:srgbClr val="FFFFFF"/>
          </a:solidFill>
          <a:ln w="19050">
            <a:solidFill>
              <a:srgbClr val="00000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4400">
                <a:solidFill>
                  <a:srgbClr val="000000"/>
                </a:solidFill>
                <a:latin typeface="Footlight MT Light" charset="0"/>
                <a:ea typeface="ヒラギノ角ゴ Pro W3" charset="0"/>
                <a:cs typeface="ヒラギノ角ゴ Pro W3" charset="0"/>
              </a:rPr>
              <a:t>   </a:t>
            </a:r>
          </a:p>
          <a:p>
            <a:pPr algn="ctr" eaLnBrk="1" hangingPunct="1"/>
            <a:r>
              <a:rPr lang="en-US" sz="4400">
                <a:solidFill>
                  <a:srgbClr val="000000"/>
                </a:solidFill>
                <a:latin typeface="Footlight MT Light" charset="0"/>
                <a:ea typeface="ヒラギノ角ゴ Pro W3" charset="0"/>
                <a:cs typeface="ヒラギノ角ゴ Pro W3" charset="0"/>
              </a:rPr>
              <a:t>  </a:t>
            </a:r>
            <a:r>
              <a:rPr lang="en-US" sz="4800">
                <a:solidFill>
                  <a:srgbClr val="000000"/>
                </a:solidFill>
                <a:latin typeface="Footlight MT Light" charset="0"/>
                <a:ea typeface="ヒラギノ角ゴ Pro W3" charset="0"/>
                <a:cs typeface="ヒラギノ角ゴ Pro W3" charset="0"/>
              </a:rPr>
              <a:t>586</a:t>
            </a:r>
          </a:p>
          <a:p>
            <a:pPr algn="ctr" eaLnBrk="1" hangingPunct="1"/>
            <a:r>
              <a:rPr lang="en-US" sz="4800">
                <a:solidFill>
                  <a:srgbClr val="000000"/>
                </a:solidFill>
                <a:latin typeface="Footlight MT Light" charset="0"/>
                <a:ea typeface="ヒラギノ角ゴ Pro W3" charset="0"/>
                <a:cs typeface="ヒラギノ角ゴ Pro W3" charset="0"/>
              </a:rPr>
              <a:t>+749</a:t>
            </a:r>
          </a:p>
          <a:p>
            <a:pPr algn="ctr" eaLnBrk="1" hangingPunct="1"/>
            <a:r>
              <a:rPr lang="en-US" sz="4800">
                <a:solidFill>
                  <a:srgbClr val="000000"/>
                </a:solidFill>
                <a:latin typeface="Footlight MT Light" charset="0"/>
                <a:ea typeface="ヒラギノ角ゴ Pro W3" charset="0"/>
                <a:cs typeface="ヒラギノ角ゴ Pro W3" charset="0"/>
              </a:rPr>
              <a:t>1335</a:t>
            </a:r>
          </a:p>
        </p:txBody>
      </p:sp>
      <p:sp>
        <p:nvSpPr>
          <p:cNvPr id="56322" name="Text Box 4"/>
          <p:cNvSpPr txBox="1">
            <a:spLocks noChangeArrowheads="1"/>
          </p:cNvSpPr>
          <p:nvPr/>
        </p:nvSpPr>
        <p:spPr bwMode="auto">
          <a:xfrm>
            <a:off x="6257925" y="5465763"/>
            <a:ext cx="266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atin typeface="Berlin Sans FB" charset="0"/>
                <a:ea typeface="ヒラギノ角ゴ Pro W3" charset="0"/>
                <a:cs typeface="ヒラギノ角ゴ Pro W3" charset="0"/>
              </a:rPr>
              <a:t>New Groups Above</a:t>
            </a:r>
          </a:p>
        </p:txBody>
      </p:sp>
      <p:sp>
        <p:nvSpPr>
          <p:cNvPr id="56323" name="Text Box 5"/>
          <p:cNvSpPr txBox="1">
            <a:spLocks noChangeArrowheads="1"/>
          </p:cNvSpPr>
          <p:nvPr/>
        </p:nvSpPr>
        <p:spPr bwMode="auto">
          <a:xfrm>
            <a:off x="290513" y="5838825"/>
            <a:ext cx="26019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atin typeface="Berlin Sans FB" charset="0"/>
                <a:ea typeface="ヒラギノ角ゴ Pro W3" charset="0"/>
                <a:cs typeface="ヒラギノ角ゴ Pro W3" charset="0"/>
              </a:rPr>
              <a:t>Show All Subtotals</a:t>
            </a:r>
          </a:p>
        </p:txBody>
      </p:sp>
      <p:sp>
        <p:nvSpPr>
          <p:cNvPr id="56324" name="Text Box 6"/>
          <p:cNvSpPr txBox="1">
            <a:spLocks noChangeArrowheads="1"/>
          </p:cNvSpPr>
          <p:nvPr/>
        </p:nvSpPr>
        <p:spPr bwMode="auto">
          <a:xfrm>
            <a:off x="3214688" y="1876425"/>
            <a:ext cx="2667000" cy="2489200"/>
          </a:xfrm>
          <a:prstGeom prst="rect">
            <a:avLst/>
          </a:prstGeom>
          <a:solidFill>
            <a:srgbClr val="FFFFFF"/>
          </a:solidFill>
          <a:ln w="19050">
            <a:solidFill>
              <a:srgbClr val="00000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6000">
                <a:solidFill>
                  <a:srgbClr val="000000"/>
                </a:solidFill>
                <a:latin typeface="Footlight MT Light" charset="0"/>
                <a:ea typeface="ヒラギノ角ゴ Pro W3" charset="0"/>
                <a:cs typeface="ヒラギノ角ゴ Pro W3" charset="0"/>
              </a:rPr>
              <a:t>  </a:t>
            </a:r>
            <a:r>
              <a:rPr lang="en-US" sz="4800">
                <a:solidFill>
                  <a:srgbClr val="000000"/>
                </a:solidFill>
                <a:latin typeface="Footlight MT Light" charset="0"/>
                <a:ea typeface="ヒラギノ角ゴ Pro W3" charset="0"/>
                <a:cs typeface="ヒラギノ角ゴ Pro W3" charset="0"/>
              </a:rPr>
              <a:t>586</a:t>
            </a:r>
          </a:p>
          <a:p>
            <a:pPr algn="ctr" eaLnBrk="1" hangingPunct="1"/>
            <a:r>
              <a:rPr lang="en-US" sz="4800">
                <a:solidFill>
                  <a:srgbClr val="000000"/>
                </a:solidFill>
                <a:latin typeface="Footlight MT Light" charset="0"/>
                <a:ea typeface="ヒラギノ角ゴ Pro W3" charset="0"/>
                <a:cs typeface="ヒラギノ角ゴ Pro W3" charset="0"/>
              </a:rPr>
              <a:t>+749</a:t>
            </a:r>
          </a:p>
          <a:p>
            <a:pPr algn="ctr" eaLnBrk="1" hangingPunct="1"/>
            <a:r>
              <a:rPr lang="en-US" sz="4800">
                <a:solidFill>
                  <a:srgbClr val="000000"/>
                </a:solidFill>
                <a:latin typeface="Footlight MT Light" charset="0"/>
                <a:ea typeface="ヒラギノ角ゴ Pro W3" charset="0"/>
                <a:cs typeface="ヒラギノ角ゴ Pro W3" charset="0"/>
              </a:rPr>
              <a:t>1335</a:t>
            </a:r>
          </a:p>
        </p:txBody>
      </p:sp>
      <p:sp>
        <p:nvSpPr>
          <p:cNvPr id="56325" name="Line 7"/>
          <p:cNvSpPr>
            <a:spLocks noChangeShapeType="1"/>
          </p:cNvSpPr>
          <p:nvPr/>
        </p:nvSpPr>
        <p:spPr bwMode="auto">
          <a:xfrm>
            <a:off x="3565525" y="3519488"/>
            <a:ext cx="19653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Text Box 8"/>
          <p:cNvSpPr txBox="1">
            <a:spLocks noChangeArrowheads="1"/>
          </p:cNvSpPr>
          <p:nvPr/>
        </p:nvSpPr>
        <p:spPr bwMode="auto">
          <a:xfrm>
            <a:off x="3228975" y="4573588"/>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atin typeface="Berlin Sans FB" charset="0"/>
                <a:ea typeface="ヒラギノ角ゴ Pro W3" charset="0"/>
                <a:cs typeface="ヒラギノ角ゴ Pro W3" charset="0"/>
              </a:rPr>
              <a:t>New Groups Below</a:t>
            </a:r>
          </a:p>
        </p:txBody>
      </p:sp>
      <p:sp>
        <p:nvSpPr>
          <p:cNvPr id="56327" name="Text Box 9"/>
          <p:cNvSpPr txBox="1">
            <a:spLocks noChangeArrowheads="1"/>
          </p:cNvSpPr>
          <p:nvPr/>
        </p:nvSpPr>
        <p:spPr bwMode="auto">
          <a:xfrm>
            <a:off x="4494213" y="3260725"/>
            <a:ext cx="436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3600">
                <a:solidFill>
                  <a:srgbClr val="FF0000"/>
                </a:solidFill>
                <a:latin typeface="Footlight MT Light" charset="0"/>
                <a:ea typeface="ヒラギノ角ゴ Pro W3" charset="0"/>
                <a:cs typeface="ヒラギノ角ゴ Pro W3" charset="0"/>
              </a:rPr>
              <a:t>1</a:t>
            </a:r>
          </a:p>
        </p:txBody>
      </p:sp>
      <p:sp>
        <p:nvSpPr>
          <p:cNvPr id="229386" name="AutoShape 10"/>
          <p:cNvSpPr>
            <a:spLocks noChangeArrowheads="1"/>
          </p:cNvSpPr>
          <p:nvPr/>
        </p:nvSpPr>
        <p:spPr bwMode="auto">
          <a:xfrm rot="369291">
            <a:off x="7024688" y="1082675"/>
            <a:ext cx="2122487" cy="1506538"/>
          </a:xfrm>
          <a:prstGeom prst="star32">
            <a:avLst>
              <a:gd name="adj" fmla="val 45037"/>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tIns="137160" anchor="ctr"/>
          <a:lstStyle/>
          <a:p>
            <a:pPr algn="ctr" eaLnBrk="0" hangingPunct="0">
              <a:lnSpc>
                <a:spcPct val="90000"/>
              </a:lnSpc>
            </a:pPr>
            <a:r>
              <a:rPr lang="en-US" sz="2900">
                <a:latin typeface="Footlight MT Light" charset="0"/>
                <a:ea typeface="ヒラギノ角ゴ Pro W3" charset="0"/>
                <a:cs typeface="ヒラギノ角ゴ Pro W3" charset="0"/>
              </a:rPr>
              <a:t>Traditional</a:t>
            </a:r>
          </a:p>
          <a:p>
            <a:pPr algn="ctr" eaLnBrk="0" hangingPunct="0">
              <a:lnSpc>
                <a:spcPct val="90000"/>
              </a:lnSpc>
            </a:pPr>
            <a:r>
              <a:rPr lang="en-US" sz="2900">
                <a:latin typeface="Footlight MT Light" charset="0"/>
                <a:ea typeface="ヒラギノ角ゴ Pro W3" charset="0"/>
                <a:cs typeface="ヒラギノ角ゴ Pro W3" charset="0"/>
              </a:rPr>
              <a:t>Algorithm</a:t>
            </a:r>
          </a:p>
        </p:txBody>
      </p:sp>
      <p:grpSp>
        <p:nvGrpSpPr>
          <p:cNvPr id="56329" name="Group 11"/>
          <p:cNvGrpSpPr>
            <a:grpSpLocks/>
          </p:cNvGrpSpPr>
          <p:nvPr/>
        </p:nvGrpSpPr>
        <p:grpSpPr bwMode="auto">
          <a:xfrm>
            <a:off x="257175" y="1117600"/>
            <a:ext cx="2514600" cy="4684713"/>
            <a:chOff x="192" y="946"/>
            <a:chExt cx="1584" cy="2951"/>
          </a:xfrm>
        </p:grpSpPr>
        <p:sp>
          <p:nvSpPr>
            <p:cNvPr id="56337" name="Text Box 12"/>
            <p:cNvSpPr txBox="1">
              <a:spLocks noChangeArrowheads="1"/>
            </p:cNvSpPr>
            <p:nvPr/>
          </p:nvSpPr>
          <p:spPr bwMode="auto">
            <a:xfrm>
              <a:off x="192" y="946"/>
              <a:ext cx="1584" cy="2951"/>
            </a:xfrm>
            <a:prstGeom prst="rect">
              <a:avLst/>
            </a:prstGeom>
            <a:solidFill>
              <a:srgbClr val="FFFFFF"/>
            </a:solidFill>
            <a:ln w="19050">
              <a:solidFill>
                <a:srgbClr val="00000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6000">
                  <a:solidFill>
                    <a:srgbClr val="000000"/>
                  </a:solidFill>
                  <a:latin typeface="Footlight MT Light" charset="0"/>
                  <a:ea typeface="ヒラギノ角ゴ Pro W3" charset="0"/>
                  <a:cs typeface="ヒラギノ角ゴ Pro W3" charset="0"/>
                </a:rPr>
                <a:t>  </a:t>
              </a:r>
              <a:r>
                <a:rPr lang="en-US" sz="4800">
                  <a:solidFill>
                    <a:srgbClr val="000000"/>
                  </a:solidFill>
                  <a:latin typeface="Footlight MT Light" charset="0"/>
                  <a:ea typeface="ヒラギノ角ゴ Pro W3" charset="0"/>
                  <a:cs typeface="ヒラギノ角ゴ Pro W3" charset="0"/>
                </a:rPr>
                <a:t>586</a:t>
              </a:r>
            </a:p>
            <a:p>
              <a:pPr algn="ctr" eaLnBrk="1" hangingPunct="1"/>
              <a:r>
                <a:rPr lang="en-US" sz="4800">
                  <a:solidFill>
                    <a:srgbClr val="000000"/>
                  </a:solidFill>
                  <a:latin typeface="Footlight MT Light" charset="0"/>
                  <a:ea typeface="ヒラギノ角ゴ Pro W3" charset="0"/>
                  <a:cs typeface="ヒラギノ角ゴ Pro W3" charset="0"/>
                </a:rPr>
                <a:t>+749</a:t>
              </a:r>
            </a:p>
            <a:p>
              <a:pPr algn="ctr" eaLnBrk="1" hangingPunct="1"/>
              <a:r>
                <a:rPr lang="en-US" sz="4000">
                  <a:solidFill>
                    <a:srgbClr val="000000"/>
                  </a:solidFill>
                  <a:latin typeface="Footlight MT Light" charset="0"/>
                  <a:ea typeface="ヒラギノ角ゴ Pro W3" charset="0"/>
                  <a:cs typeface="ヒラギノ角ゴ Pro W3" charset="0"/>
                </a:rPr>
                <a:t> </a:t>
              </a:r>
              <a:r>
                <a:rPr lang="en-US" sz="4800">
                  <a:solidFill>
                    <a:srgbClr val="FF0000"/>
                  </a:solidFill>
                  <a:latin typeface="Footlight MT Light" charset="0"/>
                  <a:ea typeface="ヒラギノ角ゴ Pro W3" charset="0"/>
                  <a:cs typeface="ヒラギノ角ゴ Pro W3" charset="0"/>
                </a:rPr>
                <a:t>1200</a:t>
              </a:r>
            </a:p>
            <a:p>
              <a:pPr algn="ctr" eaLnBrk="1" hangingPunct="1"/>
              <a:r>
                <a:rPr lang="en-US" sz="4800">
                  <a:solidFill>
                    <a:srgbClr val="FF0000"/>
                  </a:solidFill>
                  <a:latin typeface="Footlight MT Light" charset="0"/>
                  <a:ea typeface="ヒラギノ角ゴ Pro W3" charset="0"/>
                  <a:cs typeface="ヒラギノ角ゴ Pro W3" charset="0"/>
                </a:rPr>
                <a:t>    120</a:t>
              </a:r>
            </a:p>
            <a:p>
              <a:pPr algn="ctr" eaLnBrk="1" hangingPunct="1"/>
              <a:r>
                <a:rPr lang="en-US" sz="4800">
                  <a:solidFill>
                    <a:srgbClr val="FF0000"/>
                  </a:solidFill>
                  <a:latin typeface="Footlight MT Light" charset="0"/>
                  <a:ea typeface="ヒラギノ角ゴ Pro W3" charset="0"/>
                  <a:cs typeface="ヒラギノ角ゴ Pro W3" charset="0"/>
                </a:rPr>
                <a:t> +  15</a:t>
              </a:r>
            </a:p>
            <a:p>
              <a:pPr algn="ctr" eaLnBrk="1" hangingPunct="1"/>
              <a:r>
                <a:rPr lang="en-US" sz="4800">
                  <a:solidFill>
                    <a:srgbClr val="FF0000"/>
                  </a:solidFill>
                  <a:latin typeface="Footlight MT Light" charset="0"/>
                  <a:ea typeface="ヒラギノ角ゴ Pro W3" charset="0"/>
                  <a:cs typeface="ヒラギノ角ゴ Pro W3" charset="0"/>
                </a:rPr>
                <a:t> 1335</a:t>
              </a:r>
              <a:endParaRPr lang="en-US" sz="5400">
                <a:solidFill>
                  <a:srgbClr val="000000"/>
                </a:solidFill>
                <a:latin typeface="Footlight MT Light" charset="0"/>
                <a:ea typeface="ヒラギノ角ゴ Pro W3" charset="0"/>
                <a:cs typeface="ヒラギノ角ゴ Pro W3" charset="0"/>
              </a:endParaRPr>
            </a:p>
          </p:txBody>
        </p:sp>
        <p:sp>
          <p:nvSpPr>
            <p:cNvPr id="56338" name="Line 13"/>
            <p:cNvSpPr>
              <a:spLocks noChangeShapeType="1"/>
            </p:cNvSpPr>
            <p:nvPr/>
          </p:nvSpPr>
          <p:spPr bwMode="auto">
            <a:xfrm>
              <a:off x="448" y="3396"/>
              <a:ext cx="115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9" name="Line 14"/>
            <p:cNvSpPr>
              <a:spLocks noChangeShapeType="1"/>
            </p:cNvSpPr>
            <p:nvPr/>
          </p:nvSpPr>
          <p:spPr bwMode="auto">
            <a:xfrm>
              <a:off x="436" y="2025"/>
              <a:ext cx="115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6330" name="Text Box 15"/>
          <p:cNvSpPr txBox="1">
            <a:spLocks noChangeArrowheads="1"/>
          </p:cNvSpPr>
          <p:nvPr/>
        </p:nvSpPr>
        <p:spPr bwMode="auto">
          <a:xfrm>
            <a:off x="4117975" y="3270250"/>
            <a:ext cx="436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3600">
                <a:solidFill>
                  <a:srgbClr val="FF0000"/>
                </a:solidFill>
                <a:latin typeface="Footlight MT Light" charset="0"/>
                <a:ea typeface="ヒラギノ角ゴ Pro W3" charset="0"/>
                <a:cs typeface="ヒラギノ角ゴ Pro W3" charset="0"/>
              </a:rPr>
              <a:t>1</a:t>
            </a:r>
          </a:p>
        </p:txBody>
      </p:sp>
      <p:sp>
        <p:nvSpPr>
          <p:cNvPr id="56331" name="Text Box 16"/>
          <p:cNvSpPr txBox="1">
            <a:spLocks noChangeArrowheads="1"/>
          </p:cNvSpPr>
          <p:nvPr/>
        </p:nvSpPr>
        <p:spPr bwMode="auto">
          <a:xfrm>
            <a:off x="3798888" y="3265488"/>
            <a:ext cx="436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3600">
                <a:solidFill>
                  <a:srgbClr val="FF0000"/>
                </a:solidFill>
                <a:latin typeface="Footlight MT Light" charset="0"/>
                <a:ea typeface="ヒラギノ角ゴ Pro W3" charset="0"/>
                <a:cs typeface="ヒラギノ角ゴ Pro W3" charset="0"/>
              </a:rPr>
              <a:t>1</a:t>
            </a:r>
          </a:p>
        </p:txBody>
      </p:sp>
      <p:sp>
        <p:nvSpPr>
          <p:cNvPr id="56332" name="Line 17"/>
          <p:cNvSpPr>
            <a:spLocks noChangeShapeType="1"/>
          </p:cNvSpPr>
          <p:nvPr/>
        </p:nvSpPr>
        <p:spPr bwMode="auto">
          <a:xfrm>
            <a:off x="6446838" y="4500563"/>
            <a:ext cx="196532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3" name="Text Box 18"/>
          <p:cNvSpPr txBox="1">
            <a:spLocks noChangeArrowheads="1"/>
          </p:cNvSpPr>
          <p:nvPr/>
        </p:nvSpPr>
        <p:spPr bwMode="auto">
          <a:xfrm>
            <a:off x="7546975" y="2641600"/>
            <a:ext cx="436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3600">
                <a:solidFill>
                  <a:srgbClr val="FF0000"/>
                </a:solidFill>
                <a:latin typeface="Footlight MT Light" charset="0"/>
                <a:ea typeface="ヒラギノ角ゴ Pro W3" charset="0"/>
                <a:cs typeface="ヒラギノ角ゴ Pro W3" charset="0"/>
              </a:rPr>
              <a:t>1</a:t>
            </a:r>
          </a:p>
        </p:txBody>
      </p:sp>
      <p:sp>
        <p:nvSpPr>
          <p:cNvPr id="56334" name="Text Box 19"/>
          <p:cNvSpPr txBox="1">
            <a:spLocks noChangeArrowheads="1"/>
          </p:cNvSpPr>
          <p:nvPr/>
        </p:nvSpPr>
        <p:spPr bwMode="auto">
          <a:xfrm>
            <a:off x="7199313" y="2665413"/>
            <a:ext cx="436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3600">
                <a:solidFill>
                  <a:srgbClr val="FF0000"/>
                </a:solidFill>
                <a:latin typeface="Footlight MT Light" charset="0"/>
                <a:ea typeface="ヒラギノ角ゴ Pro W3" charset="0"/>
                <a:cs typeface="ヒラギノ角ゴ Pro W3" charset="0"/>
              </a:rPr>
              <a:t>1</a:t>
            </a:r>
          </a:p>
        </p:txBody>
      </p:sp>
      <p:sp>
        <p:nvSpPr>
          <p:cNvPr id="56335" name="Text Box 20"/>
          <p:cNvSpPr txBox="1">
            <a:spLocks noChangeArrowheads="1"/>
          </p:cNvSpPr>
          <p:nvPr/>
        </p:nvSpPr>
        <p:spPr bwMode="auto">
          <a:xfrm>
            <a:off x="6851650" y="2660650"/>
            <a:ext cx="436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3600">
                <a:solidFill>
                  <a:srgbClr val="FF0000"/>
                </a:solidFill>
                <a:latin typeface="Footlight MT Light" charset="0"/>
                <a:ea typeface="ヒラギノ角ゴ Pro W3" charset="0"/>
                <a:cs typeface="ヒラギノ角ゴ Pro W3" charset="0"/>
              </a:rPr>
              <a:t>1</a:t>
            </a:r>
          </a:p>
        </p:txBody>
      </p:sp>
      <p:sp>
        <p:nvSpPr>
          <p:cNvPr id="56336" name="Rectangle 3"/>
          <p:cNvSpPr>
            <a:spLocks noChangeArrowheads="1"/>
          </p:cNvSpPr>
          <p:nvPr/>
        </p:nvSpPr>
        <p:spPr bwMode="auto">
          <a:xfrm>
            <a:off x="2801938" y="136525"/>
            <a:ext cx="5545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r>
              <a:rPr lang="en-US" sz="3600">
                <a:solidFill>
                  <a:srgbClr val="4D009A"/>
                </a:solidFill>
                <a:latin typeface="Berlin Sans FB" charset="0"/>
              </a:rPr>
              <a:t>Student Friendly Models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68476038"/>
      </p:ext>
    </p:extLst>
  </p:cSld>
  <p:clrMapOvr>
    <a:masterClrMapping/>
  </p:clrMapOvr>
  <mc:AlternateContent xmlns:mc="http://schemas.openxmlformats.org/markup-compatibility/2006">
    <mc:Choice xmlns:p14="http://schemas.microsoft.com/office/powerpoint/2010/main" Requires="p14">
      <p:transition spd="slow" p14:dur="2000" advTm="48614"/>
    </mc:Choice>
    <mc:Fallback>
      <p:transition xmlns:p14="http://schemas.microsoft.com/office/powerpoint/2010/main" spd="slow" advTm="48614"/>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229386"/>
                                        </p:tgtEl>
                                        <p:attrNameLst>
                                          <p:attrName>style.visibility</p:attrName>
                                        </p:attrNameLst>
                                      </p:cBhvr>
                                      <p:to>
                                        <p:strVal val="visible"/>
                                      </p:to>
                                    </p:set>
                                    <p:anim calcmode="lin" valueType="num">
                                      <p:cBhvr>
                                        <p:cTn id="10" dur="1000" fill="hold"/>
                                        <p:tgtEl>
                                          <p:spTgt spid="229386"/>
                                        </p:tgtEl>
                                        <p:attrNameLst>
                                          <p:attrName>ppt_w</p:attrName>
                                        </p:attrNameLst>
                                      </p:cBhvr>
                                      <p:tavLst>
                                        <p:tav tm="0">
                                          <p:val>
                                            <p:strVal val="#ppt_w+.3"/>
                                          </p:val>
                                        </p:tav>
                                        <p:tav tm="100000">
                                          <p:val>
                                            <p:strVal val="#ppt_w"/>
                                          </p:val>
                                        </p:tav>
                                      </p:tavLst>
                                    </p:anim>
                                    <p:anim calcmode="lin" valueType="num">
                                      <p:cBhvr>
                                        <p:cTn id="11" dur="1000" fill="hold"/>
                                        <p:tgtEl>
                                          <p:spTgt spid="229386"/>
                                        </p:tgtEl>
                                        <p:attrNameLst>
                                          <p:attrName>ppt_h</p:attrName>
                                        </p:attrNameLst>
                                      </p:cBhvr>
                                      <p:tavLst>
                                        <p:tav tm="0">
                                          <p:val>
                                            <p:strVal val="#ppt_h"/>
                                          </p:val>
                                        </p:tav>
                                        <p:tav tm="100000">
                                          <p:val>
                                            <p:strVal val="#ppt_h"/>
                                          </p:val>
                                        </p:tav>
                                      </p:tavLst>
                                    </p:anim>
                                    <p:animEffect transition="in" filter="fade">
                                      <p:cBhvr>
                                        <p:cTn id="12" dur="1000"/>
                                        <p:tgtEl>
                                          <p:spTgt spid="2293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293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p:cNvSpPr>
            <a:spLocks noChangeArrowheads="1"/>
          </p:cNvSpPr>
          <p:nvPr/>
        </p:nvSpPr>
        <p:spPr bwMode="auto">
          <a:xfrm>
            <a:off x="2667000" y="2312988"/>
            <a:ext cx="3790950" cy="3517900"/>
          </a:xfrm>
          <a:prstGeom prst="pentagon">
            <a:avLst/>
          </a:prstGeom>
          <a:solidFill>
            <a:srgbClr val="008000"/>
          </a:solidFill>
          <a:ln w="38100">
            <a:solidFill>
              <a:srgbClr val="FFCC00"/>
            </a:solidFill>
            <a:miter lim="800000"/>
            <a:headEnd/>
            <a:tailEnd/>
          </a:ln>
        </p:spPr>
        <p:txBody>
          <a:bodyPr wrap="none" anchor="ctr"/>
          <a:lstStyle/>
          <a:p>
            <a:endParaRPr lang="en-US">
              <a:solidFill>
                <a:srgbClr val="00B050"/>
              </a:solidFill>
            </a:endParaRPr>
          </a:p>
        </p:txBody>
      </p:sp>
      <p:sp>
        <p:nvSpPr>
          <p:cNvPr id="460803" name="Text Box 3"/>
          <p:cNvSpPr txBox="1">
            <a:spLocks noChangeArrowheads="1"/>
          </p:cNvSpPr>
          <p:nvPr/>
        </p:nvSpPr>
        <p:spPr bwMode="auto">
          <a:xfrm>
            <a:off x="673100" y="520223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Helping</a:t>
            </a:r>
          </a:p>
          <a:p>
            <a:pPr algn="ctr" eaLnBrk="1" hangingPunct="1">
              <a:lnSpc>
                <a:spcPct val="90000"/>
              </a:lnSpc>
            </a:pPr>
            <a:r>
              <a:rPr lang="en-US" sz="3200" b="0">
                <a:latin typeface="Berlin Sans FB" charset="0"/>
              </a:rPr>
              <a:t>Community</a:t>
            </a:r>
          </a:p>
        </p:txBody>
      </p:sp>
      <p:sp>
        <p:nvSpPr>
          <p:cNvPr id="39939" name="Text Box 4"/>
          <p:cNvSpPr txBox="1">
            <a:spLocks noChangeArrowheads="1"/>
          </p:cNvSpPr>
          <p:nvPr/>
        </p:nvSpPr>
        <p:spPr bwMode="auto">
          <a:xfrm>
            <a:off x="2971800" y="2895600"/>
            <a:ext cx="320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a:solidFill>
                  <a:schemeClr val="bg1"/>
                </a:solidFill>
                <a:latin typeface="Berlin Sans FB" charset="0"/>
              </a:rPr>
              <a:t>Develop Conceptual Understanding</a:t>
            </a:r>
          </a:p>
        </p:txBody>
      </p:sp>
      <p:sp>
        <p:nvSpPr>
          <p:cNvPr id="21509" name="Text Box 5"/>
          <p:cNvSpPr txBox="1">
            <a:spLocks noChangeArrowheads="1"/>
          </p:cNvSpPr>
          <p:nvPr/>
        </p:nvSpPr>
        <p:spPr bwMode="auto">
          <a:xfrm>
            <a:off x="2249488" y="0"/>
            <a:ext cx="6943725" cy="70802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600" dirty="0">
                <a:latin typeface="Berlin Sans FB"/>
                <a:ea typeface="+mn-ea"/>
                <a:cs typeface="Times New Roman" pitchFamily="18" charset="0"/>
              </a:rPr>
              <a:t>Five Core Lesson </a:t>
            </a:r>
            <a:r>
              <a:rPr lang="en-US" sz="4000" dirty="0">
                <a:latin typeface="Berlin Sans FB"/>
                <a:ea typeface="+mn-ea"/>
                <a:cs typeface="Times New Roman" pitchFamily="18" charset="0"/>
              </a:rPr>
              <a:t>Structures</a:t>
            </a:r>
          </a:p>
        </p:txBody>
      </p:sp>
      <p:sp>
        <p:nvSpPr>
          <p:cNvPr id="460806" name="Text Box 6"/>
          <p:cNvSpPr txBox="1">
            <a:spLocks noChangeArrowheads="1"/>
          </p:cNvSpPr>
          <p:nvPr/>
        </p:nvSpPr>
        <p:spPr bwMode="auto">
          <a:xfrm>
            <a:off x="6188075" y="52578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Building Concepts</a:t>
            </a:r>
          </a:p>
        </p:txBody>
      </p:sp>
      <p:sp>
        <p:nvSpPr>
          <p:cNvPr id="460807" name="Text Box 7"/>
          <p:cNvSpPr txBox="1">
            <a:spLocks noChangeArrowheads="1"/>
          </p:cNvSpPr>
          <p:nvPr/>
        </p:nvSpPr>
        <p:spPr bwMode="auto">
          <a:xfrm>
            <a:off x="6477000" y="22987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Math     Talk</a:t>
            </a:r>
          </a:p>
        </p:txBody>
      </p:sp>
      <p:sp>
        <p:nvSpPr>
          <p:cNvPr id="460808" name="Text Box 8"/>
          <p:cNvSpPr txBox="1">
            <a:spLocks noChangeArrowheads="1"/>
          </p:cNvSpPr>
          <p:nvPr/>
        </p:nvSpPr>
        <p:spPr bwMode="auto">
          <a:xfrm>
            <a:off x="3505200" y="1158875"/>
            <a:ext cx="2286000" cy="977900"/>
          </a:xfrm>
          <a:prstGeom prst="rect">
            <a:avLst/>
          </a:prstGeom>
          <a:solidFill>
            <a:srgbClr val="FFCC00"/>
          </a:solidFill>
          <a:ln w="19050">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dirty="0">
                <a:latin typeface="Berlin Sans FB" charset="0"/>
              </a:rPr>
              <a:t>Quick Practice</a:t>
            </a:r>
          </a:p>
        </p:txBody>
      </p:sp>
      <p:sp>
        <p:nvSpPr>
          <p:cNvPr id="460809" name="Text Box 9"/>
          <p:cNvSpPr txBox="1">
            <a:spLocks noChangeArrowheads="1"/>
          </p:cNvSpPr>
          <p:nvPr/>
        </p:nvSpPr>
        <p:spPr bwMode="auto">
          <a:xfrm>
            <a:off x="541338" y="232568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Student  Leaders</a:t>
            </a:r>
          </a:p>
        </p:txBody>
      </p:sp>
      <p:pic>
        <p:nvPicPr>
          <p:cNvPr id="39945" name="Picture 10" descr="O-074-02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4316413"/>
            <a:ext cx="1752600" cy="1398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99942901"/>
      </p:ext>
    </p:extLst>
  </p:cSld>
  <p:clrMapOvr>
    <a:masterClrMapping/>
  </p:clrMapOvr>
  <mc:AlternateContent xmlns:mc="http://schemas.openxmlformats.org/markup-compatibility/2006">
    <mc:Choice xmlns:p14="http://schemas.microsoft.com/office/powerpoint/2010/main" Requires="p14">
      <p:transition spd="slow" p14:dur="2000" advTm="46834"/>
    </mc:Choice>
    <mc:Fallback>
      <p:transition xmlns:p14="http://schemas.microsoft.com/office/powerpoint/2010/main" spd="slow" advTm="468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7002" y="2111757"/>
            <a:ext cx="6997378"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Please watch the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Quick Practice video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then debrief</a:t>
            </a:r>
            <a:endParaRPr lang="en-US"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683394"/>
      </p:ext>
    </p:extLst>
  </p:cSld>
  <p:clrMapOvr>
    <a:masterClrMapping/>
  </p:clrMapOvr>
  <mc:AlternateContent xmlns:mc="http://schemas.openxmlformats.org/markup-compatibility/2006">
    <mc:Choice xmlns:p14="http://schemas.microsoft.com/office/powerpoint/2010/main" Requires="p14">
      <p:transition spd="slow" p14:dur="2000" advTm="24390"/>
    </mc:Choice>
    <mc:Fallback>
      <p:transition xmlns:p14="http://schemas.microsoft.com/office/powerpoint/2010/main" spd="slow" advTm="243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rrowheads="1"/>
          </p:cNvSpPr>
          <p:nvPr>
            <p:ph type="title"/>
          </p:nvPr>
        </p:nvSpPr>
        <p:spPr>
          <a:xfrm>
            <a:off x="1225550" y="1046163"/>
            <a:ext cx="6407150" cy="798512"/>
          </a:xfrm>
        </p:spPr>
        <p:txBody>
          <a:bodyPr/>
          <a:lstStyle/>
          <a:p>
            <a:pPr eaLnBrk="1" hangingPunct="1"/>
            <a:r>
              <a:rPr lang="en-US" sz="3200">
                <a:solidFill>
                  <a:srgbClr val="000000"/>
                </a:solidFill>
                <a:latin typeface="Berlin Sans FB" charset="0"/>
              </a:rPr>
              <a:t>Quick Practice/ Daily Routines</a:t>
            </a:r>
          </a:p>
        </p:txBody>
      </p:sp>
      <p:sp>
        <p:nvSpPr>
          <p:cNvPr id="41986" name="Rectangle 3"/>
          <p:cNvSpPr>
            <a:spLocks noGrp="1" noChangeArrowheads="1"/>
          </p:cNvSpPr>
          <p:nvPr>
            <p:ph idx="1"/>
          </p:nvPr>
        </p:nvSpPr>
        <p:spPr>
          <a:xfrm>
            <a:off x="762000" y="1917700"/>
            <a:ext cx="8083550" cy="4013200"/>
          </a:xfrm>
        </p:spPr>
        <p:txBody>
          <a:bodyPr/>
          <a:lstStyle/>
          <a:p>
            <a:pPr eaLnBrk="1" hangingPunct="1">
              <a:spcBef>
                <a:spcPct val="100000"/>
              </a:spcBef>
            </a:pPr>
            <a:r>
              <a:rPr lang="en-US" sz="3200">
                <a:latin typeface="Berlin Sans FB" charset="0"/>
              </a:rPr>
              <a:t>Brief </a:t>
            </a:r>
          </a:p>
          <a:p>
            <a:pPr eaLnBrk="1" hangingPunct="1">
              <a:spcBef>
                <a:spcPct val="100000"/>
              </a:spcBef>
            </a:pPr>
            <a:r>
              <a:rPr lang="en-US" sz="3200">
                <a:latin typeface="Berlin Sans FB" charset="0"/>
              </a:rPr>
              <a:t>Structured</a:t>
            </a:r>
          </a:p>
          <a:p>
            <a:pPr eaLnBrk="1" hangingPunct="1">
              <a:spcBef>
                <a:spcPct val="100000"/>
              </a:spcBef>
            </a:pPr>
            <a:r>
              <a:rPr lang="en-US" sz="3200">
                <a:latin typeface="Berlin Sans FB" charset="0"/>
              </a:rPr>
              <a:t>Whole class </a:t>
            </a:r>
          </a:p>
          <a:p>
            <a:pPr eaLnBrk="1" hangingPunct="1">
              <a:spcBef>
                <a:spcPct val="100000"/>
              </a:spcBef>
            </a:pPr>
            <a:r>
              <a:rPr lang="en-US" sz="3200">
                <a:latin typeface="Berlin Sans FB" charset="0"/>
              </a:rPr>
              <a:t>Facilitates fluency</a:t>
            </a:r>
          </a:p>
        </p:txBody>
      </p:sp>
      <p:sp>
        <p:nvSpPr>
          <p:cNvPr id="41987" name="Rectangle 4"/>
          <p:cNvSpPr>
            <a:spLocks noChangeArrowheads="1"/>
          </p:cNvSpPr>
          <p:nvPr/>
        </p:nvSpPr>
        <p:spPr bwMode="auto">
          <a:xfrm>
            <a:off x="2308225" y="192088"/>
            <a:ext cx="6904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r>
              <a:rPr lang="en-US" sz="3600">
                <a:solidFill>
                  <a:srgbClr val="4D009A"/>
                </a:solidFill>
                <a:latin typeface="Berlin Sans FB" charset="0"/>
              </a:rPr>
              <a:t>Best of Reform and Traditional</a:t>
            </a:r>
          </a:p>
        </p:txBody>
      </p:sp>
      <p:pic>
        <p:nvPicPr>
          <p:cNvPr id="4198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46638" y="1846263"/>
            <a:ext cx="39497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46929895"/>
      </p:ext>
    </p:extLst>
  </p:cSld>
  <p:clrMapOvr>
    <a:masterClrMapping/>
  </p:clrMapOvr>
  <mc:AlternateContent xmlns:mc="http://schemas.openxmlformats.org/markup-compatibility/2006">
    <mc:Choice xmlns:p14="http://schemas.microsoft.com/office/powerpoint/2010/main" Requires="p14">
      <p:transition spd="slow" p14:dur="2000" advTm="63084"/>
    </mc:Choice>
    <mc:Fallback>
      <p:transition xmlns:p14="http://schemas.microsoft.com/office/powerpoint/2010/main" spd="slow" advTm="630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p:cNvSpPr>
            <a:spLocks noChangeArrowheads="1"/>
          </p:cNvSpPr>
          <p:nvPr/>
        </p:nvSpPr>
        <p:spPr bwMode="auto">
          <a:xfrm>
            <a:off x="2667000" y="2312988"/>
            <a:ext cx="3790950" cy="3517900"/>
          </a:xfrm>
          <a:prstGeom prst="pentagon">
            <a:avLst/>
          </a:prstGeom>
          <a:solidFill>
            <a:srgbClr val="008000"/>
          </a:solidFill>
          <a:ln w="38100">
            <a:solidFill>
              <a:srgbClr val="FFCC00"/>
            </a:solidFill>
            <a:miter lim="800000"/>
            <a:headEnd/>
            <a:tailEnd/>
          </a:ln>
        </p:spPr>
        <p:txBody>
          <a:bodyPr wrap="none" anchor="ctr"/>
          <a:lstStyle/>
          <a:p>
            <a:endParaRPr lang="en-US">
              <a:solidFill>
                <a:srgbClr val="00B050"/>
              </a:solidFill>
            </a:endParaRPr>
          </a:p>
        </p:txBody>
      </p:sp>
      <p:sp>
        <p:nvSpPr>
          <p:cNvPr id="460803" name="Text Box 3"/>
          <p:cNvSpPr txBox="1">
            <a:spLocks noChangeArrowheads="1"/>
          </p:cNvSpPr>
          <p:nvPr/>
        </p:nvSpPr>
        <p:spPr bwMode="auto">
          <a:xfrm>
            <a:off x="673100" y="520223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Helping</a:t>
            </a:r>
          </a:p>
          <a:p>
            <a:pPr algn="ctr" eaLnBrk="1" hangingPunct="1">
              <a:lnSpc>
                <a:spcPct val="90000"/>
              </a:lnSpc>
            </a:pPr>
            <a:r>
              <a:rPr lang="en-US" sz="3200" b="0">
                <a:latin typeface="Berlin Sans FB" charset="0"/>
              </a:rPr>
              <a:t>Community</a:t>
            </a:r>
          </a:p>
        </p:txBody>
      </p:sp>
      <p:sp>
        <p:nvSpPr>
          <p:cNvPr id="39939" name="Text Box 4"/>
          <p:cNvSpPr txBox="1">
            <a:spLocks noChangeArrowheads="1"/>
          </p:cNvSpPr>
          <p:nvPr/>
        </p:nvSpPr>
        <p:spPr bwMode="auto">
          <a:xfrm>
            <a:off x="2971800" y="2895600"/>
            <a:ext cx="320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a:solidFill>
                  <a:schemeClr val="bg1"/>
                </a:solidFill>
                <a:latin typeface="Berlin Sans FB" charset="0"/>
              </a:rPr>
              <a:t>Develop Conceptual Understanding</a:t>
            </a:r>
          </a:p>
        </p:txBody>
      </p:sp>
      <p:sp>
        <p:nvSpPr>
          <p:cNvPr id="21509" name="Text Box 5"/>
          <p:cNvSpPr txBox="1">
            <a:spLocks noChangeArrowheads="1"/>
          </p:cNvSpPr>
          <p:nvPr/>
        </p:nvSpPr>
        <p:spPr bwMode="auto">
          <a:xfrm>
            <a:off x="2249488" y="0"/>
            <a:ext cx="6943725" cy="70802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600" dirty="0">
                <a:latin typeface="Berlin Sans FB"/>
                <a:ea typeface="+mn-ea"/>
                <a:cs typeface="Times New Roman" pitchFamily="18" charset="0"/>
              </a:rPr>
              <a:t>Five Core Lesson </a:t>
            </a:r>
            <a:r>
              <a:rPr lang="en-US" sz="4000" dirty="0">
                <a:latin typeface="Berlin Sans FB"/>
                <a:ea typeface="+mn-ea"/>
                <a:cs typeface="Times New Roman" pitchFamily="18" charset="0"/>
              </a:rPr>
              <a:t>Structures</a:t>
            </a:r>
          </a:p>
        </p:txBody>
      </p:sp>
      <p:sp>
        <p:nvSpPr>
          <p:cNvPr id="460806" name="Text Box 6"/>
          <p:cNvSpPr txBox="1">
            <a:spLocks noChangeArrowheads="1"/>
          </p:cNvSpPr>
          <p:nvPr/>
        </p:nvSpPr>
        <p:spPr bwMode="auto">
          <a:xfrm>
            <a:off x="6188075" y="52578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Building Concepts</a:t>
            </a:r>
          </a:p>
        </p:txBody>
      </p:sp>
      <p:sp>
        <p:nvSpPr>
          <p:cNvPr id="460807" name="Text Box 7"/>
          <p:cNvSpPr txBox="1">
            <a:spLocks noChangeArrowheads="1"/>
          </p:cNvSpPr>
          <p:nvPr/>
        </p:nvSpPr>
        <p:spPr bwMode="auto">
          <a:xfrm>
            <a:off x="6477000" y="22987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Math     Talk</a:t>
            </a:r>
          </a:p>
        </p:txBody>
      </p:sp>
      <p:sp>
        <p:nvSpPr>
          <p:cNvPr id="460808" name="Text Box 8"/>
          <p:cNvSpPr txBox="1">
            <a:spLocks noChangeArrowheads="1"/>
          </p:cNvSpPr>
          <p:nvPr/>
        </p:nvSpPr>
        <p:spPr bwMode="auto">
          <a:xfrm>
            <a:off x="3505200" y="1158875"/>
            <a:ext cx="2286000" cy="977900"/>
          </a:xfrm>
          <a:prstGeom prst="rect">
            <a:avLst/>
          </a:prstGeom>
          <a:solidFill>
            <a:srgbClr val="FFCC00"/>
          </a:solidFill>
          <a:ln w="19050">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dirty="0">
                <a:latin typeface="Berlin Sans FB" charset="0"/>
              </a:rPr>
              <a:t>Quick Practice</a:t>
            </a:r>
          </a:p>
        </p:txBody>
      </p:sp>
      <p:sp>
        <p:nvSpPr>
          <p:cNvPr id="460809" name="Text Box 9"/>
          <p:cNvSpPr txBox="1">
            <a:spLocks noChangeArrowheads="1"/>
          </p:cNvSpPr>
          <p:nvPr/>
        </p:nvSpPr>
        <p:spPr bwMode="auto">
          <a:xfrm>
            <a:off x="541338" y="232568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Student  Leaders</a:t>
            </a:r>
          </a:p>
        </p:txBody>
      </p:sp>
      <p:pic>
        <p:nvPicPr>
          <p:cNvPr id="39945" name="Picture 10" descr="O-074-02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4316413"/>
            <a:ext cx="1752600" cy="1398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36867867"/>
      </p:ext>
    </p:extLst>
  </p:cSld>
  <p:clrMapOvr>
    <a:masterClrMapping/>
  </p:clrMapOvr>
  <mc:AlternateContent xmlns:mc="http://schemas.openxmlformats.org/markup-compatibility/2006">
    <mc:Choice xmlns:p14="http://schemas.microsoft.com/office/powerpoint/2010/main" Requires="p14">
      <p:transition spd="slow" p14:dur="2000" advTm="7318"/>
    </mc:Choice>
    <mc:Fallback>
      <p:transition xmlns:p14="http://schemas.microsoft.com/office/powerpoint/2010/main" spd="slow" advTm="73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2912" y="2111757"/>
            <a:ext cx="5765558"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Please watch the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Math Talk video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then debrief</a:t>
            </a:r>
            <a:endParaRPr lang="en-US"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2635240"/>
      </p:ext>
    </p:extLst>
  </p:cSld>
  <p:clrMapOvr>
    <a:masterClrMapping/>
  </p:clrMapOvr>
  <mc:AlternateContent xmlns:mc="http://schemas.openxmlformats.org/markup-compatibility/2006">
    <mc:Choice xmlns:p14="http://schemas.microsoft.com/office/powerpoint/2010/main" Requires="p14">
      <p:transition spd="slow" p14:dur="2000" advTm="22615"/>
    </mc:Choice>
    <mc:Fallback>
      <p:transition xmlns:p14="http://schemas.microsoft.com/office/powerpoint/2010/main" spd="slow" advTm="226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423863" y="3487738"/>
            <a:ext cx="2292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a:latin typeface="Berlin Sans FB" charset="0"/>
              </a:rPr>
              <a:t>Manipulatives </a:t>
            </a:r>
          </a:p>
          <a:p>
            <a:pPr marL="342900" indent="-342900" algn="ctr">
              <a:spcBef>
                <a:spcPct val="20000"/>
              </a:spcBef>
            </a:pPr>
            <a:r>
              <a:rPr lang="en-US" sz="2400">
                <a:latin typeface="Berlin Sans FB" charset="0"/>
              </a:rPr>
              <a:t>Math Drawings</a:t>
            </a:r>
          </a:p>
          <a:p>
            <a:pPr marL="342900" indent="-342900" algn="ctr">
              <a:spcBef>
                <a:spcPct val="20000"/>
              </a:spcBef>
            </a:pPr>
            <a:r>
              <a:rPr lang="en-US" sz="2400">
                <a:latin typeface="Berlin Sans FB" charset="0"/>
              </a:rPr>
              <a:t>Symbols</a:t>
            </a:r>
          </a:p>
        </p:txBody>
      </p:sp>
      <p:sp>
        <p:nvSpPr>
          <p:cNvPr id="59395" name="Rectangle 3"/>
          <p:cNvSpPr>
            <a:spLocks noChangeArrowheads="1"/>
          </p:cNvSpPr>
          <p:nvPr/>
        </p:nvSpPr>
        <p:spPr bwMode="auto">
          <a:xfrm>
            <a:off x="2471738" y="3490913"/>
            <a:ext cx="2209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a:latin typeface="Berlin Sans FB" charset="0"/>
              </a:rPr>
              <a:t>Math Drawings</a:t>
            </a:r>
          </a:p>
          <a:p>
            <a:pPr marL="342900" indent="-342900" algn="ctr">
              <a:spcBef>
                <a:spcPct val="20000"/>
              </a:spcBef>
            </a:pPr>
            <a:r>
              <a:rPr lang="en-US" sz="2400">
                <a:latin typeface="Berlin Sans FB" charset="0"/>
              </a:rPr>
              <a:t>Language</a:t>
            </a:r>
          </a:p>
          <a:p>
            <a:pPr marL="342900" indent="-342900" algn="ctr">
              <a:spcBef>
                <a:spcPct val="20000"/>
              </a:spcBef>
            </a:pPr>
            <a:r>
              <a:rPr lang="en-US" sz="2400">
                <a:latin typeface="Berlin Sans FB" charset="0"/>
              </a:rPr>
              <a:t>Symbols</a:t>
            </a:r>
          </a:p>
        </p:txBody>
      </p:sp>
      <p:sp>
        <p:nvSpPr>
          <p:cNvPr id="59396" name="Rectangle 4"/>
          <p:cNvSpPr>
            <a:spLocks noChangeArrowheads="1"/>
          </p:cNvSpPr>
          <p:nvPr/>
        </p:nvSpPr>
        <p:spPr bwMode="auto">
          <a:xfrm>
            <a:off x="4994275" y="3587750"/>
            <a:ext cx="16764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a:latin typeface="Berlin Sans FB" charset="0"/>
              </a:rPr>
              <a:t>Language</a:t>
            </a:r>
          </a:p>
        </p:txBody>
      </p:sp>
      <p:sp>
        <p:nvSpPr>
          <p:cNvPr id="59397" name="Rectangle 5"/>
          <p:cNvSpPr>
            <a:spLocks noChangeArrowheads="1"/>
          </p:cNvSpPr>
          <p:nvPr/>
        </p:nvSpPr>
        <p:spPr bwMode="auto">
          <a:xfrm>
            <a:off x="6762750" y="3532188"/>
            <a:ext cx="213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a:latin typeface="Berlin Sans FB" charset="0"/>
              </a:rPr>
              <a:t>Proof Pictures</a:t>
            </a:r>
          </a:p>
          <a:p>
            <a:pPr marL="342900" indent="-342900" algn="ctr">
              <a:spcBef>
                <a:spcPct val="20000"/>
              </a:spcBef>
            </a:pPr>
            <a:r>
              <a:rPr lang="en-US" sz="2400">
                <a:latin typeface="Berlin Sans FB" charset="0"/>
              </a:rPr>
              <a:t>Language</a:t>
            </a:r>
          </a:p>
          <a:p>
            <a:pPr marL="342900" indent="-342900" algn="ctr">
              <a:spcBef>
                <a:spcPct val="20000"/>
              </a:spcBef>
            </a:pPr>
            <a:r>
              <a:rPr lang="en-US" sz="2400">
                <a:latin typeface="Berlin Sans FB" charset="0"/>
              </a:rPr>
              <a:t>Symbols</a:t>
            </a:r>
          </a:p>
        </p:txBody>
      </p:sp>
      <p:sp>
        <p:nvSpPr>
          <p:cNvPr id="59405" name="Text Box 13"/>
          <p:cNvSpPr txBox="1">
            <a:spLocks noChangeArrowheads="1"/>
          </p:cNvSpPr>
          <p:nvPr/>
        </p:nvSpPr>
        <p:spPr bwMode="auto">
          <a:xfrm>
            <a:off x="4748213" y="2697163"/>
            <a:ext cx="2212975" cy="650875"/>
          </a:xfrm>
          <a:prstGeom prst="rect">
            <a:avLst/>
          </a:prstGeom>
          <a:solidFill>
            <a:srgbClr val="00CC00"/>
          </a:solidFill>
          <a:ln w="9525">
            <a:solidFill>
              <a:schemeClr val="bg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sz="3600" b="0">
                <a:latin typeface="Berlin Sans FB" charset="0"/>
              </a:rPr>
              <a:t>Question</a:t>
            </a:r>
          </a:p>
        </p:txBody>
      </p:sp>
      <p:sp>
        <p:nvSpPr>
          <p:cNvPr id="59406" name="Text Box 14"/>
          <p:cNvSpPr txBox="1">
            <a:spLocks noChangeArrowheads="1"/>
          </p:cNvSpPr>
          <p:nvPr/>
        </p:nvSpPr>
        <p:spPr bwMode="auto">
          <a:xfrm>
            <a:off x="7102475" y="2700338"/>
            <a:ext cx="1784350" cy="650875"/>
          </a:xfrm>
          <a:prstGeom prst="rect">
            <a:avLst/>
          </a:prstGeom>
          <a:solidFill>
            <a:srgbClr val="00CC00"/>
          </a:solidFill>
          <a:ln w="9525">
            <a:solidFill>
              <a:schemeClr val="bg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sz="3600" b="0">
                <a:latin typeface="Berlin Sans FB" charset="0"/>
              </a:rPr>
              <a:t>Justify</a:t>
            </a:r>
          </a:p>
        </p:txBody>
      </p:sp>
      <p:sp>
        <p:nvSpPr>
          <p:cNvPr id="47111" name="Text Box 10"/>
          <p:cNvSpPr txBox="1">
            <a:spLocks noChangeArrowheads="1"/>
          </p:cNvSpPr>
          <p:nvPr/>
        </p:nvSpPr>
        <p:spPr bwMode="auto">
          <a:xfrm>
            <a:off x="2763838" y="1282700"/>
            <a:ext cx="3603625" cy="952500"/>
          </a:xfrm>
          <a:prstGeom prst="rect">
            <a:avLst/>
          </a:prstGeom>
          <a:solidFill>
            <a:srgbClr val="00CC00"/>
          </a:solidFill>
          <a:ln w="38100">
            <a:solidFill>
              <a:schemeClr val="bg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40000"/>
              </a:spcBef>
            </a:pPr>
            <a:r>
              <a:rPr lang="en-US" sz="5400" b="0">
                <a:latin typeface="Berlin Sans FB" charset="0"/>
              </a:rPr>
              <a:t>Math Talk</a:t>
            </a:r>
          </a:p>
        </p:txBody>
      </p:sp>
      <p:sp>
        <p:nvSpPr>
          <p:cNvPr id="47112" name="Text Box 11"/>
          <p:cNvSpPr txBox="1">
            <a:spLocks noChangeArrowheads="1"/>
          </p:cNvSpPr>
          <p:nvPr/>
        </p:nvSpPr>
        <p:spPr bwMode="auto">
          <a:xfrm>
            <a:off x="585788" y="2649538"/>
            <a:ext cx="1784350" cy="650875"/>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sz="3600" b="0">
                <a:latin typeface="Berlin Sans FB" charset="0"/>
              </a:rPr>
              <a:t>Solve</a:t>
            </a:r>
          </a:p>
        </p:txBody>
      </p:sp>
      <p:sp>
        <p:nvSpPr>
          <p:cNvPr id="17" name="Text Box 12"/>
          <p:cNvSpPr txBox="1">
            <a:spLocks noChangeArrowheads="1"/>
          </p:cNvSpPr>
          <p:nvPr/>
        </p:nvSpPr>
        <p:spPr bwMode="auto">
          <a:xfrm>
            <a:off x="2654300" y="2657475"/>
            <a:ext cx="1914525" cy="650875"/>
          </a:xfrm>
          <a:prstGeom prst="rect">
            <a:avLst/>
          </a:prstGeom>
          <a:solidFill>
            <a:srgbClr val="00CC00"/>
          </a:solidFill>
          <a:ln w="9525">
            <a:solidFill>
              <a:schemeClr val="bg2"/>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sz="3600" b="0">
                <a:latin typeface="Berlin Sans FB" charset="0"/>
              </a:rPr>
              <a:t>Explain</a:t>
            </a: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881491705"/>
      </p:ext>
    </p:extLst>
  </p:cSld>
  <p:clrMapOvr>
    <a:masterClrMapping/>
  </p:clrMapOvr>
  <mc:AlternateContent xmlns:mc="http://schemas.openxmlformats.org/markup-compatibility/2006">
    <mc:Choice xmlns:p14="http://schemas.microsoft.com/office/powerpoint/2010/main" Requires="p14">
      <p:transition spd="slow" p14:dur="2000" advTm="147516"/>
    </mc:Choice>
    <mc:Fallback>
      <p:transition xmlns:p14="http://schemas.microsoft.com/office/powerpoint/2010/main" spd="slow" advTm="1475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9395"/>
                                        </p:tgtEl>
                                        <p:attrNameLst>
                                          <p:attrName>style.visibility</p:attrName>
                                        </p:attrNameLst>
                                      </p:cBhvr>
                                      <p:to>
                                        <p:strVal val="visible"/>
                                      </p:to>
                                    </p:set>
                                    <p:animEffect transition="in" filter="blinds(horizontal)">
                                      <p:cBhvr>
                                        <p:cTn id="14" dur="500"/>
                                        <p:tgtEl>
                                          <p:spTgt spid="5939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9405"/>
                                        </p:tgtEl>
                                        <p:attrNameLst>
                                          <p:attrName>style.visibility</p:attrName>
                                        </p:attrNameLst>
                                      </p:cBhvr>
                                      <p:to>
                                        <p:strVal val="visible"/>
                                      </p:to>
                                    </p:set>
                                    <p:animEffect transition="in" filter="blinds(horizontal)">
                                      <p:cBhvr>
                                        <p:cTn id="19" dur="500"/>
                                        <p:tgtEl>
                                          <p:spTgt spid="5940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9396"/>
                                        </p:tgtEl>
                                        <p:attrNameLst>
                                          <p:attrName>style.visibility</p:attrName>
                                        </p:attrNameLst>
                                      </p:cBhvr>
                                      <p:to>
                                        <p:strVal val="visible"/>
                                      </p:to>
                                    </p:set>
                                    <p:animEffect transition="in" filter="blinds(horizontal)">
                                      <p:cBhvr>
                                        <p:cTn id="22" dur="500"/>
                                        <p:tgtEl>
                                          <p:spTgt spid="593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9406"/>
                                        </p:tgtEl>
                                        <p:attrNameLst>
                                          <p:attrName>style.visibility</p:attrName>
                                        </p:attrNameLst>
                                      </p:cBhvr>
                                      <p:to>
                                        <p:strVal val="visible"/>
                                      </p:to>
                                    </p:set>
                                    <p:animEffect transition="in" filter="blinds(horizontal)">
                                      <p:cBhvr>
                                        <p:cTn id="27" dur="500"/>
                                        <p:tgtEl>
                                          <p:spTgt spid="5940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9397"/>
                                        </p:tgtEl>
                                        <p:attrNameLst>
                                          <p:attrName>style.visibility</p:attrName>
                                        </p:attrNameLst>
                                      </p:cBhvr>
                                      <p:to>
                                        <p:strVal val="visible"/>
                                      </p:to>
                                    </p:set>
                                    <p:animEffect transition="in" filter="blinds(horizontal)">
                                      <p:cBhvr>
                                        <p:cTn id="30" dur="5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59395" grpId="0"/>
      <p:bldP spid="59396" grpId="0"/>
      <p:bldP spid="59397" grpId="0"/>
      <p:bldP spid="59405" grpId="0" animBg="1"/>
      <p:bldP spid="5940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2"/>
          <p:cNvSpPr>
            <a:spLocks noChangeArrowheads="1"/>
          </p:cNvSpPr>
          <p:nvPr/>
        </p:nvSpPr>
        <p:spPr bwMode="auto">
          <a:xfrm>
            <a:off x="2667000" y="2312988"/>
            <a:ext cx="3790950" cy="3517900"/>
          </a:xfrm>
          <a:prstGeom prst="pentagon">
            <a:avLst/>
          </a:prstGeom>
          <a:solidFill>
            <a:srgbClr val="008000"/>
          </a:solidFill>
          <a:ln w="38100">
            <a:solidFill>
              <a:srgbClr val="FFCC00"/>
            </a:solidFill>
            <a:miter lim="800000"/>
            <a:headEnd/>
            <a:tailEnd/>
          </a:ln>
        </p:spPr>
        <p:txBody>
          <a:bodyPr wrap="none" anchor="ctr"/>
          <a:lstStyle/>
          <a:p>
            <a:endParaRPr lang="en-US">
              <a:solidFill>
                <a:srgbClr val="00B050"/>
              </a:solidFill>
            </a:endParaRPr>
          </a:p>
        </p:txBody>
      </p:sp>
      <p:sp>
        <p:nvSpPr>
          <p:cNvPr id="49154" name="Text Box 3"/>
          <p:cNvSpPr txBox="1">
            <a:spLocks noChangeArrowheads="1"/>
          </p:cNvSpPr>
          <p:nvPr/>
        </p:nvSpPr>
        <p:spPr bwMode="auto">
          <a:xfrm>
            <a:off x="673100" y="520223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Helping</a:t>
            </a:r>
          </a:p>
          <a:p>
            <a:pPr algn="ctr" eaLnBrk="1" hangingPunct="1">
              <a:lnSpc>
                <a:spcPct val="90000"/>
              </a:lnSpc>
            </a:pPr>
            <a:r>
              <a:rPr lang="en-US" sz="3200" b="0">
                <a:latin typeface="Berlin Sans FB" charset="0"/>
              </a:rPr>
              <a:t>Community</a:t>
            </a:r>
          </a:p>
        </p:txBody>
      </p:sp>
      <p:sp>
        <p:nvSpPr>
          <p:cNvPr id="49155" name="Text Box 4"/>
          <p:cNvSpPr txBox="1">
            <a:spLocks noChangeArrowheads="1"/>
          </p:cNvSpPr>
          <p:nvPr/>
        </p:nvSpPr>
        <p:spPr bwMode="auto">
          <a:xfrm>
            <a:off x="2971800" y="2895600"/>
            <a:ext cx="320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a:solidFill>
                  <a:schemeClr val="bg1"/>
                </a:solidFill>
                <a:latin typeface="Berlin Sans FB" charset="0"/>
              </a:rPr>
              <a:t>Develop Conceptual Understanding</a:t>
            </a:r>
          </a:p>
        </p:txBody>
      </p:sp>
      <p:sp>
        <p:nvSpPr>
          <p:cNvPr id="21509" name="Text Box 5"/>
          <p:cNvSpPr txBox="1">
            <a:spLocks noChangeArrowheads="1"/>
          </p:cNvSpPr>
          <p:nvPr/>
        </p:nvSpPr>
        <p:spPr bwMode="auto">
          <a:xfrm>
            <a:off x="2249488" y="0"/>
            <a:ext cx="6943725" cy="70802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600" dirty="0">
                <a:latin typeface="Berlin Sans FB"/>
                <a:ea typeface="+mn-ea"/>
                <a:cs typeface="Times New Roman" pitchFamily="18" charset="0"/>
              </a:rPr>
              <a:t>Five Core Lesson </a:t>
            </a:r>
            <a:r>
              <a:rPr lang="en-US" sz="4000" dirty="0">
                <a:latin typeface="Berlin Sans FB"/>
                <a:ea typeface="+mn-ea"/>
                <a:cs typeface="Times New Roman" pitchFamily="18" charset="0"/>
              </a:rPr>
              <a:t>Structures</a:t>
            </a:r>
          </a:p>
        </p:txBody>
      </p:sp>
      <p:sp>
        <p:nvSpPr>
          <p:cNvPr id="460806" name="Text Box 6"/>
          <p:cNvSpPr txBox="1">
            <a:spLocks noChangeArrowheads="1"/>
          </p:cNvSpPr>
          <p:nvPr/>
        </p:nvSpPr>
        <p:spPr bwMode="auto">
          <a:xfrm>
            <a:off x="6188075" y="52578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Building Concepts</a:t>
            </a:r>
          </a:p>
        </p:txBody>
      </p:sp>
      <p:sp>
        <p:nvSpPr>
          <p:cNvPr id="49158" name="Text Box 7"/>
          <p:cNvSpPr txBox="1">
            <a:spLocks noChangeArrowheads="1"/>
          </p:cNvSpPr>
          <p:nvPr/>
        </p:nvSpPr>
        <p:spPr bwMode="auto">
          <a:xfrm>
            <a:off x="6477000" y="2298700"/>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Math     Talk</a:t>
            </a:r>
          </a:p>
        </p:txBody>
      </p:sp>
      <p:sp>
        <p:nvSpPr>
          <p:cNvPr id="49159" name="Text Box 8"/>
          <p:cNvSpPr txBox="1">
            <a:spLocks noChangeArrowheads="1"/>
          </p:cNvSpPr>
          <p:nvPr/>
        </p:nvSpPr>
        <p:spPr bwMode="auto">
          <a:xfrm>
            <a:off x="3505200" y="1158875"/>
            <a:ext cx="2286000" cy="977900"/>
          </a:xfrm>
          <a:prstGeom prst="rect">
            <a:avLst/>
          </a:prstGeom>
          <a:solidFill>
            <a:srgbClr val="FFCC00"/>
          </a:solidFill>
          <a:ln w="12700">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Quick Practice</a:t>
            </a:r>
          </a:p>
        </p:txBody>
      </p:sp>
      <p:sp>
        <p:nvSpPr>
          <p:cNvPr id="49160" name="Text Box 9"/>
          <p:cNvSpPr txBox="1">
            <a:spLocks noChangeArrowheads="1"/>
          </p:cNvSpPr>
          <p:nvPr/>
        </p:nvSpPr>
        <p:spPr bwMode="auto">
          <a:xfrm>
            <a:off x="541338" y="2325688"/>
            <a:ext cx="2286000" cy="977900"/>
          </a:xfrm>
          <a:prstGeom prst="rect">
            <a:avLst/>
          </a:prstGeom>
          <a:solidFill>
            <a:srgbClr val="FFCC0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90000"/>
              </a:lnSpc>
            </a:pPr>
            <a:r>
              <a:rPr lang="en-US" sz="3200" b="0">
                <a:latin typeface="Berlin Sans FB" charset="0"/>
              </a:rPr>
              <a:t>Student  Leaders</a:t>
            </a:r>
          </a:p>
        </p:txBody>
      </p:sp>
      <p:pic>
        <p:nvPicPr>
          <p:cNvPr id="49161" name="Picture 10" descr="O-074-02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600" y="4316413"/>
            <a:ext cx="1752600" cy="1398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44864289"/>
      </p:ext>
    </p:extLst>
  </p:cSld>
  <p:clrMapOvr>
    <a:masterClrMapping/>
  </p:clrMapOvr>
  <mc:AlternateContent xmlns:mc="http://schemas.openxmlformats.org/markup-compatibility/2006">
    <mc:Choice xmlns:p14="http://schemas.microsoft.com/office/powerpoint/2010/main" Requires="p14">
      <p:transition spd="slow" p14:dur="2000" advTm="5864"/>
    </mc:Choice>
    <mc:Fallback>
      <p:transition xmlns:p14="http://schemas.microsoft.com/office/powerpoint/2010/main" spd="slow" advTm="586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4942" y="2111757"/>
            <a:ext cx="6301500" cy="341632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Please watch the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Building Concepts</a:t>
            </a:r>
          </a:p>
          <a:p>
            <a:pPr algn="ctr"/>
            <a:r>
              <a:rPr lang="en-US" sz="5400" dirty="0">
                <a:ln w="12700">
                  <a:solidFill>
                    <a:schemeClr val="tx2">
                      <a:satMod val="155000"/>
                    </a:schemeClr>
                  </a:solidFill>
                  <a:prstDash val="solid"/>
                </a:ln>
                <a:effectLst>
                  <a:outerShdw blurRad="41275" dist="20320" dir="1800000" algn="tl" rotWithShape="0">
                    <a:srgbClr val="000000">
                      <a:alpha val="40000"/>
                    </a:srgbClr>
                  </a:outerShdw>
                </a:effectLst>
              </a:rPr>
              <a:t>v</a:t>
            </a: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ideo </a:t>
            </a:r>
          </a:p>
          <a:p>
            <a:pPr algn="ctr"/>
            <a:r>
              <a:rPr lang="en-US" sz="5400" dirty="0" smtClean="0">
                <a:ln w="12700">
                  <a:solidFill>
                    <a:schemeClr val="tx2">
                      <a:satMod val="155000"/>
                    </a:schemeClr>
                  </a:solidFill>
                  <a:prstDash val="solid"/>
                </a:ln>
                <a:effectLst>
                  <a:outerShdw blurRad="41275" dist="20320" dir="1800000" algn="tl" rotWithShape="0">
                    <a:srgbClr val="000000">
                      <a:alpha val="40000"/>
                    </a:srgbClr>
                  </a:outerShdw>
                </a:effectLst>
              </a:rPr>
              <a:t>then debrief</a:t>
            </a:r>
            <a:endParaRPr lang="en-US" sz="5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4611074"/>
      </p:ext>
    </p:extLst>
  </p:cSld>
  <p:clrMapOvr>
    <a:masterClrMapping/>
  </p:clrMapOvr>
  <mc:AlternateContent xmlns:mc="http://schemas.openxmlformats.org/markup-compatibility/2006">
    <mc:Choice xmlns:p14="http://schemas.microsoft.com/office/powerpoint/2010/main" Requires="p14">
      <p:transition spd="slow" p14:dur="2000" advTm="35699"/>
    </mc:Choice>
    <mc:Fallback>
      <p:transition xmlns:p14="http://schemas.microsoft.com/office/powerpoint/2010/main" spd="slow" advTm="356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
</p:tagLst>
</file>

<file path=ppt/tags/tag2.xml><?xml version="1.0" encoding="utf-8"?>
<p:tagLst xmlns:a="http://schemas.openxmlformats.org/drawingml/2006/main" xmlns:r="http://schemas.openxmlformats.org/officeDocument/2006/relationships" xmlns:p="http://schemas.openxmlformats.org/presentationml/2006/main">
  <p:tag name="TIMING" val="|11.2"/>
</p:tagLst>
</file>

<file path=ppt/tags/tag3.xml><?xml version="1.0" encoding="utf-8"?>
<p:tagLst xmlns:a="http://schemas.openxmlformats.org/drawingml/2006/main" xmlns:r="http://schemas.openxmlformats.org/officeDocument/2006/relationships" xmlns:p="http://schemas.openxmlformats.org/presentationml/2006/main">
  <p:tag name="TIMING" val="|19.5|36.6|20.2"/>
</p:tagLst>
</file>

<file path=ppt/tags/tag4.xml><?xml version="1.0" encoding="utf-8"?>
<p:tagLst xmlns:a="http://schemas.openxmlformats.org/drawingml/2006/main" xmlns:r="http://schemas.openxmlformats.org/officeDocument/2006/relationships" xmlns:p="http://schemas.openxmlformats.org/presentationml/2006/main">
  <p:tag name="TIMING" val="|4.8"/>
</p:tagLst>
</file>

<file path=ppt/tags/tag5.xml><?xml version="1.0" encoding="utf-8"?>
<p:tagLst xmlns:a="http://schemas.openxmlformats.org/drawingml/2006/main" xmlns:r="http://schemas.openxmlformats.org/officeDocument/2006/relationships" xmlns:p="http://schemas.openxmlformats.org/presentationml/2006/main">
  <p:tag name="TIMING" val="|20.2|37.7|23.8|12.4|1.1|2.5|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1228</Words>
  <Application>Microsoft Macintosh PowerPoint</Application>
  <PresentationFormat>On-screen Show (4:3)</PresentationFormat>
  <Paragraphs>130</Paragraphs>
  <Slides>12</Slides>
  <Notes>9</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Quick Practice/ Daily Routines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Garber</dc:creator>
  <cp:lastModifiedBy>Melissa Garber</cp:lastModifiedBy>
  <cp:revision>1</cp:revision>
  <dcterms:created xsi:type="dcterms:W3CDTF">2012-05-25T01:55:49Z</dcterms:created>
  <dcterms:modified xsi:type="dcterms:W3CDTF">2012-05-25T01:57:17Z</dcterms:modified>
</cp:coreProperties>
</file>