
<file path=[Content_Types].xml><?xml version="1.0" encoding="utf-8"?>
<Types xmlns="http://schemas.openxmlformats.org/package/2006/content-types">
  <Default Extension="xml" ContentType="application/xml"/>
  <Default Extension="wav" ContentType="audio/wav"/>
  <Default Extension="bin" ContentType="application/vnd.openxmlformats-officedocument.presentationml.printerSettings"/>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7" r:id="rId2"/>
    <p:sldId id="258" r:id="rId3"/>
    <p:sldId id="259" r:id="rId4"/>
    <p:sldId id="260" r:id="rId5"/>
    <p:sldId id="261" r:id="rId6"/>
    <p:sldId id="262" r:id="rId7"/>
    <p:sldId id="263" r:id="rId8"/>
    <p:sldId id="264"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196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14500-4086-D244-AA94-D5FEB96F8C11}" type="datetimeFigureOut">
              <a:rPr lang="en-US" smtClean="0"/>
              <a:t>5/24/12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A76E7F-9739-6949-8D13-BD38E07C15D0}" type="slidenum">
              <a:rPr lang="en-US" smtClean="0"/>
              <a:t>‹#›</a:t>
            </a:fld>
            <a:endParaRPr lang="en-US"/>
          </a:p>
        </p:txBody>
      </p:sp>
    </p:spTree>
    <p:extLst>
      <p:ext uri="{BB962C8B-B14F-4D97-AF65-F5344CB8AC3E}">
        <p14:creationId xmlns:p14="http://schemas.microsoft.com/office/powerpoint/2010/main" val="42104999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ヒラギノ角ゴ Pro W3" charset="0"/>
                <a:cs typeface="ヒラギノ角ゴ Pro W3" charset="0"/>
              </a:rPr>
              <a:t>You will want to give a brief overview of the 5 Core Classroom Structures of Math Expressions.  These structures allow children to develop deep conceptual understanding, and then practice, apply and discuss what they know with skill and confidence.  (there is an overview of these structures in the front matter of the TE – Vol. 1)</a:t>
            </a:r>
          </a:p>
          <a:p>
            <a:pPr eaLnBrk="1" hangingPunct="1"/>
            <a:r>
              <a:rPr lang="en-US">
                <a:latin typeface="Calibri" charset="0"/>
                <a:ea typeface="ヒラギノ角ゴ Pro W3" charset="0"/>
                <a:cs typeface="ヒラギノ角ゴ Pro W3" charset="0"/>
              </a:rPr>
              <a:t>Math Talk – Students explain thinking using drawings that support understandings and promote meanings.</a:t>
            </a:r>
          </a:p>
          <a:p>
            <a:pPr eaLnBrk="1" hangingPunct="1"/>
            <a:r>
              <a:rPr lang="en-US">
                <a:latin typeface="Calibri" charset="0"/>
                <a:ea typeface="ヒラギノ角ゴ Pro W3" charset="0"/>
                <a:cs typeface="ヒラギノ角ゴ Pro W3" charset="0"/>
              </a:rPr>
              <a:t>Quick Practice – Routines that involve whole-class responses or individual partner practice and are frequently led by student leaders.</a:t>
            </a:r>
          </a:p>
          <a:p>
            <a:pPr eaLnBrk="1" hangingPunct="1"/>
            <a:r>
              <a:rPr lang="en-US">
                <a:latin typeface="Calibri" charset="0"/>
                <a:ea typeface="ヒラギノ角ゴ Pro W3" charset="0"/>
                <a:cs typeface="ヒラギノ角ゴ Pro W3" charset="0"/>
              </a:rPr>
              <a:t>Student Leaders – Teachers facilitate students</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 growth by helping all students take on leadership roles with structured practice activities</a:t>
            </a:r>
          </a:p>
          <a:p>
            <a:pPr eaLnBrk="1" hangingPunct="1"/>
            <a:r>
              <a:rPr lang="en-US">
                <a:latin typeface="Calibri" charset="0"/>
                <a:ea typeface="ヒラギノ角ゴ Pro W3" charset="0"/>
                <a:cs typeface="ヒラギノ角ゴ Pro W3" charset="0"/>
              </a:rPr>
              <a:t>Helping Community – A classroom in which everyone is both a teacher and a learner to enhance mathematical understanding, competence and confidence</a:t>
            </a:r>
          </a:p>
          <a:p>
            <a:pPr eaLnBrk="1" hangingPunct="1"/>
            <a:r>
              <a:rPr lang="en-US">
                <a:latin typeface="Calibri" charset="0"/>
                <a:ea typeface="ヒラギノ角ゴ Pro W3" charset="0"/>
                <a:cs typeface="ヒラギノ角ゴ Pro W3" charset="0"/>
              </a:rPr>
              <a:t>Building Concepts – Objects, drawings, conceptual language, and real-world situations strengthen mathematical ideas and understanding.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ヒラギノ角ゴ Pro W3" charset="0"/>
                <a:cs typeface="ヒラギノ角ゴ Pro W3" charset="0"/>
              </a:rPr>
              <a:t>You will want to give a brief overview of the 5 Core Classroom Structures of Math Expressions.  These structures allow children to develop deep conceptual understanding, and then practice, apply and discuss what they know with skill and confidence.  (there is an overview of these structures in the front matter of the TE – Vol. 1)</a:t>
            </a:r>
          </a:p>
          <a:p>
            <a:pPr eaLnBrk="1" hangingPunct="1"/>
            <a:r>
              <a:rPr lang="en-US">
                <a:latin typeface="Calibri" charset="0"/>
                <a:ea typeface="ヒラギノ角ゴ Pro W3" charset="0"/>
                <a:cs typeface="ヒラギノ角ゴ Pro W3" charset="0"/>
              </a:rPr>
              <a:t>Math Talk – Students explain thinking using drawings that support understandings and promote meanings.</a:t>
            </a:r>
          </a:p>
          <a:p>
            <a:pPr eaLnBrk="1" hangingPunct="1"/>
            <a:r>
              <a:rPr lang="en-US">
                <a:latin typeface="Calibri" charset="0"/>
                <a:ea typeface="ヒラギノ角ゴ Pro W3" charset="0"/>
                <a:cs typeface="ヒラギノ角ゴ Pro W3" charset="0"/>
              </a:rPr>
              <a:t>Quick Practice – Routines that involve whole-class responses or individual partner practice and are frequently led by student leaders.</a:t>
            </a:r>
          </a:p>
          <a:p>
            <a:pPr eaLnBrk="1" hangingPunct="1"/>
            <a:r>
              <a:rPr lang="en-US">
                <a:latin typeface="Calibri" charset="0"/>
                <a:ea typeface="ヒラギノ角ゴ Pro W3" charset="0"/>
                <a:cs typeface="ヒラギノ角ゴ Pro W3" charset="0"/>
              </a:rPr>
              <a:t>Student Leaders – Teachers facilitate students</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 growth by helping all students take on leadership roles with structured practice activities</a:t>
            </a:r>
          </a:p>
          <a:p>
            <a:pPr eaLnBrk="1" hangingPunct="1"/>
            <a:r>
              <a:rPr lang="en-US">
                <a:latin typeface="Calibri" charset="0"/>
                <a:ea typeface="ヒラギノ角ゴ Pro W3" charset="0"/>
                <a:cs typeface="ヒラギノ角ゴ Pro W3" charset="0"/>
              </a:rPr>
              <a:t>Helping Community – A classroom in which everyone is both a teacher and a learner to enhance mathematical understanding, competence and confidence</a:t>
            </a:r>
          </a:p>
          <a:p>
            <a:pPr eaLnBrk="1" hangingPunct="1"/>
            <a:r>
              <a:rPr lang="en-US">
                <a:latin typeface="Calibri" charset="0"/>
                <a:ea typeface="ヒラギノ角ゴ Pro W3" charset="0"/>
                <a:cs typeface="ヒラギノ角ゴ Pro W3" charset="0"/>
              </a:rPr>
              <a:t>Building Concepts – Objects, drawings, conceptual language, and real-world situations strengthen mathematical ideas and understanding.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ヒラギノ角ゴ Pro W3" charset="0"/>
                <a:cs typeface="ヒラギノ角ゴ Pro W3" charset="0"/>
              </a:rPr>
              <a:t>Opening Slide; Introduction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30275-0675-C04E-AB78-20245495C6E9}" type="datetimeFigureOut">
              <a:rPr lang="en-US" smtClean="0"/>
              <a:t>5/24/12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24252-86FD-104A-885B-B6F7993C1CBD}" type="slidenum">
              <a:rPr lang="en-US" smtClean="0"/>
              <a:t>‹#›</a:t>
            </a:fld>
            <a:endParaRPr lang="en-US"/>
          </a:p>
        </p:txBody>
      </p:sp>
    </p:spTree>
    <p:extLst>
      <p:ext uri="{BB962C8B-B14F-4D97-AF65-F5344CB8AC3E}">
        <p14:creationId xmlns:p14="http://schemas.microsoft.com/office/powerpoint/2010/main" val="2196041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30275-0675-C04E-AB78-20245495C6E9}" type="datetimeFigureOut">
              <a:rPr lang="en-US" smtClean="0"/>
              <a:t>5/24/12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24252-86FD-104A-885B-B6F7993C1CBD}" type="slidenum">
              <a:rPr lang="en-US" smtClean="0"/>
              <a:t>‹#›</a:t>
            </a:fld>
            <a:endParaRPr lang="en-US"/>
          </a:p>
        </p:txBody>
      </p:sp>
    </p:spTree>
    <p:extLst>
      <p:ext uri="{BB962C8B-B14F-4D97-AF65-F5344CB8AC3E}">
        <p14:creationId xmlns:p14="http://schemas.microsoft.com/office/powerpoint/2010/main" val="3491390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30275-0675-C04E-AB78-20245495C6E9}" type="datetimeFigureOut">
              <a:rPr lang="en-US" smtClean="0"/>
              <a:t>5/24/12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24252-86FD-104A-885B-B6F7993C1CBD}" type="slidenum">
              <a:rPr lang="en-US" smtClean="0"/>
              <a:t>‹#›</a:t>
            </a:fld>
            <a:endParaRPr lang="en-US"/>
          </a:p>
        </p:txBody>
      </p:sp>
    </p:spTree>
    <p:extLst>
      <p:ext uri="{BB962C8B-B14F-4D97-AF65-F5344CB8AC3E}">
        <p14:creationId xmlns:p14="http://schemas.microsoft.com/office/powerpoint/2010/main" val="1614211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30275-0675-C04E-AB78-20245495C6E9}" type="datetimeFigureOut">
              <a:rPr lang="en-US" smtClean="0"/>
              <a:t>5/24/12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24252-86FD-104A-885B-B6F7993C1CBD}" type="slidenum">
              <a:rPr lang="en-US" smtClean="0"/>
              <a:t>‹#›</a:t>
            </a:fld>
            <a:endParaRPr lang="en-US"/>
          </a:p>
        </p:txBody>
      </p:sp>
    </p:spTree>
    <p:extLst>
      <p:ext uri="{BB962C8B-B14F-4D97-AF65-F5344CB8AC3E}">
        <p14:creationId xmlns:p14="http://schemas.microsoft.com/office/powerpoint/2010/main" val="330744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730275-0675-C04E-AB78-20245495C6E9}" type="datetimeFigureOut">
              <a:rPr lang="en-US" smtClean="0"/>
              <a:t>5/24/12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24252-86FD-104A-885B-B6F7993C1CBD}" type="slidenum">
              <a:rPr lang="en-US" smtClean="0"/>
              <a:t>‹#›</a:t>
            </a:fld>
            <a:endParaRPr lang="en-US"/>
          </a:p>
        </p:txBody>
      </p:sp>
    </p:spTree>
    <p:extLst>
      <p:ext uri="{BB962C8B-B14F-4D97-AF65-F5344CB8AC3E}">
        <p14:creationId xmlns:p14="http://schemas.microsoft.com/office/powerpoint/2010/main" val="1002086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730275-0675-C04E-AB78-20245495C6E9}" type="datetimeFigureOut">
              <a:rPr lang="en-US" smtClean="0"/>
              <a:t>5/24/12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24252-86FD-104A-885B-B6F7993C1CBD}" type="slidenum">
              <a:rPr lang="en-US" smtClean="0"/>
              <a:t>‹#›</a:t>
            </a:fld>
            <a:endParaRPr lang="en-US"/>
          </a:p>
        </p:txBody>
      </p:sp>
    </p:spTree>
    <p:extLst>
      <p:ext uri="{BB962C8B-B14F-4D97-AF65-F5344CB8AC3E}">
        <p14:creationId xmlns:p14="http://schemas.microsoft.com/office/powerpoint/2010/main" val="319821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730275-0675-C04E-AB78-20245495C6E9}" type="datetimeFigureOut">
              <a:rPr lang="en-US" smtClean="0"/>
              <a:t>5/24/12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24252-86FD-104A-885B-B6F7993C1CBD}" type="slidenum">
              <a:rPr lang="en-US" smtClean="0"/>
              <a:t>‹#›</a:t>
            </a:fld>
            <a:endParaRPr lang="en-US"/>
          </a:p>
        </p:txBody>
      </p:sp>
    </p:spTree>
    <p:extLst>
      <p:ext uri="{BB962C8B-B14F-4D97-AF65-F5344CB8AC3E}">
        <p14:creationId xmlns:p14="http://schemas.microsoft.com/office/powerpoint/2010/main" val="2054053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30275-0675-C04E-AB78-20245495C6E9}" type="datetimeFigureOut">
              <a:rPr lang="en-US" smtClean="0"/>
              <a:t>5/24/12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24252-86FD-104A-885B-B6F7993C1CBD}" type="slidenum">
              <a:rPr lang="en-US" smtClean="0"/>
              <a:t>‹#›</a:t>
            </a:fld>
            <a:endParaRPr lang="en-US"/>
          </a:p>
        </p:txBody>
      </p:sp>
    </p:spTree>
    <p:extLst>
      <p:ext uri="{BB962C8B-B14F-4D97-AF65-F5344CB8AC3E}">
        <p14:creationId xmlns:p14="http://schemas.microsoft.com/office/powerpoint/2010/main" val="840090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30275-0675-C04E-AB78-20245495C6E9}" type="datetimeFigureOut">
              <a:rPr lang="en-US" smtClean="0"/>
              <a:t>5/24/12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24252-86FD-104A-885B-B6F7993C1CBD}" type="slidenum">
              <a:rPr lang="en-US" smtClean="0"/>
              <a:t>‹#›</a:t>
            </a:fld>
            <a:endParaRPr lang="en-US"/>
          </a:p>
        </p:txBody>
      </p:sp>
    </p:spTree>
    <p:extLst>
      <p:ext uri="{BB962C8B-B14F-4D97-AF65-F5344CB8AC3E}">
        <p14:creationId xmlns:p14="http://schemas.microsoft.com/office/powerpoint/2010/main" val="3408489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30275-0675-C04E-AB78-20245495C6E9}" type="datetimeFigureOut">
              <a:rPr lang="en-US" smtClean="0"/>
              <a:t>5/24/12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24252-86FD-104A-885B-B6F7993C1CBD}" type="slidenum">
              <a:rPr lang="en-US" smtClean="0"/>
              <a:t>‹#›</a:t>
            </a:fld>
            <a:endParaRPr lang="en-US"/>
          </a:p>
        </p:txBody>
      </p:sp>
    </p:spTree>
    <p:extLst>
      <p:ext uri="{BB962C8B-B14F-4D97-AF65-F5344CB8AC3E}">
        <p14:creationId xmlns:p14="http://schemas.microsoft.com/office/powerpoint/2010/main" val="1488297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30275-0675-C04E-AB78-20245495C6E9}" type="datetimeFigureOut">
              <a:rPr lang="en-US" smtClean="0"/>
              <a:t>5/24/12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24252-86FD-104A-885B-B6F7993C1CBD}" type="slidenum">
              <a:rPr lang="en-US" smtClean="0"/>
              <a:t>‹#›</a:t>
            </a:fld>
            <a:endParaRPr lang="en-US"/>
          </a:p>
        </p:txBody>
      </p:sp>
    </p:spTree>
    <p:extLst>
      <p:ext uri="{BB962C8B-B14F-4D97-AF65-F5344CB8AC3E}">
        <p14:creationId xmlns:p14="http://schemas.microsoft.com/office/powerpoint/2010/main" val="28054008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30275-0675-C04E-AB78-20245495C6E9}" type="datetimeFigureOut">
              <a:rPr lang="en-US" smtClean="0"/>
              <a:t>5/24/12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24252-86FD-104A-885B-B6F7993C1CBD}" type="slidenum">
              <a:rPr lang="en-US" smtClean="0"/>
              <a:t>‹#›</a:t>
            </a:fld>
            <a:endParaRPr lang="en-US"/>
          </a:p>
        </p:txBody>
      </p:sp>
    </p:spTree>
    <p:extLst>
      <p:ext uri="{BB962C8B-B14F-4D97-AF65-F5344CB8AC3E}">
        <p14:creationId xmlns:p14="http://schemas.microsoft.com/office/powerpoint/2010/main" val="2485884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4" Type="http://schemas.openxmlformats.org/officeDocument/2006/relationships/slideLayout" Target="../slideLayouts/slideLayout7.xml"/><Relationship Id="rId5" Type="http://schemas.openxmlformats.org/officeDocument/2006/relationships/notesSlide" Target="../notesSlides/notesSlide1.xml"/><Relationship Id="rId6" Type="http://schemas.openxmlformats.org/officeDocument/2006/relationships/image" Target="../media/image1.jpeg"/><Relationship Id="rId7" Type="http://schemas.openxmlformats.org/officeDocument/2006/relationships/image" Target="../media/image2.png"/><Relationship Id="rId1" Type="http://schemas.openxmlformats.org/officeDocument/2006/relationships/tags" Target="../tags/tag1.xml"/><Relationship Id="rId2" Type="http://schemas.microsoft.com/office/2007/relationships/media"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4" Type="http://schemas.openxmlformats.org/officeDocument/2006/relationships/slideLayout" Target="../slideLayouts/slideLayout7.xml"/><Relationship Id="rId5" Type="http://schemas.openxmlformats.org/officeDocument/2006/relationships/notesSlide" Target="../notesSlides/notesSlide2.xml"/><Relationship Id="rId6" Type="http://schemas.openxmlformats.org/officeDocument/2006/relationships/image" Target="../media/image1.jpeg"/><Relationship Id="rId7" Type="http://schemas.openxmlformats.org/officeDocument/2006/relationships/image" Target="../media/image2.png"/><Relationship Id="rId1" Type="http://schemas.openxmlformats.org/officeDocument/2006/relationships/tags" Target="../tags/tag2.xml"/><Relationship Id="rId2" Type="http://schemas.microsoft.com/office/2007/relationships/media"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2"/>
          <p:cNvSpPr>
            <a:spLocks noChangeArrowheads="1"/>
          </p:cNvSpPr>
          <p:nvPr/>
        </p:nvSpPr>
        <p:spPr bwMode="auto">
          <a:xfrm>
            <a:off x="2667000" y="2312988"/>
            <a:ext cx="3790950" cy="3517900"/>
          </a:xfrm>
          <a:prstGeom prst="pentagon">
            <a:avLst/>
          </a:prstGeom>
          <a:solidFill>
            <a:srgbClr val="008000"/>
          </a:solidFill>
          <a:ln w="38100">
            <a:solidFill>
              <a:srgbClr val="FFCC00"/>
            </a:solidFill>
            <a:miter lim="800000"/>
            <a:headEnd/>
            <a:tailEnd/>
          </a:ln>
        </p:spPr>
        <p:txBody>
          <a:bodyPr wrap="none" anchor="ctr"/>
          <a:lstStyle/>
          <a:p>
            <a:endParaRPr lang="en-US">
              <a:solidFill>
                <a:srgbClr val="00B050"/>
              </a:solidFill>
            </a:endParaRPr>
          </a:p>
        </p:txBody>
      </p:sp>
      <p:sp>
        <p:nvSpPr>
          <p:cNvPr id="460803" name="Text Box 3"/>
          <p:cNvSpPr txBox="1">
            <a:spLocks noChangeArrowheads="1"/>
          </p:cNvSpPr>
          <p:nvPr/>
        </p:nvSpPr>
        <p:spPr bwMode="auto">
          <a:xfrm>
            <a:off x="673100" y="5202238"/>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Helping</a:t>
            </a:r>
          </a:p>
          <a:p>
            <a:pPr algn="ctr" eaLnBrk="1" hangingPunct="1">
              <a:lnSpc>
                <a:spcPct val="90000"/>
              </a:lnSpc>
            </a:pPr>
            <a:r>
              <a:rPr lang="en-US" sz="3200" b="0">
                <a:latin typeface="Berlin Sans FB" charset="0"/>
              </a:rPr>
              <a:t>Community</a:t>
            </a:r>
          </a:p>
        </p:txBody>
      </p:sp>
      <p:sp>
        <p:nvSpPr>
          <p:cNvPr id="39939" name="Text Box 4"/>
          <p:cNvSpPr txBox="1">
            <a:spLocks noChangeArrowheads="1"/>
          </p:cNvSpPr>
          <p:nvPr/>
        </p:nvSpPr>
        <p:spPr bwMode="auto">
          <a:xfrm>
            <a:off x="2971800" y="2895600"/>
            <a:ext cx="3200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a:solidFill>
                  <a:schemeClr val="bg1"/>
                </a:solidFill>
                <a:latin typeface="Berlin Sans FB" charset="0"/>
              </a:rPr>
              <a:t>Develop Conceptual Understanding</a:t>
            </a:r>
          </a:p>
        </p:txBody>
      </p:sp>
      <p:sp>
        <p:nvSpPr>
          <p:cNvPr id="21509" name="Text Box 5"/>
          <p:cNvSpPr txBox="1">
            <a:spLocks noChangeArrowheads="1"/>
          </p:cNvSpPr>
          <p:nvPr/>
        </p:nvSpPr>
        <p:spPr bwMode="auto">
          <a:xfrm>
            <a:off x="2249488" y="0"/>
            <a:ext cx="6943725" cy="70802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3600" dirty="0">
                <a:latin typeface="Berlin Sans FB"/>
                <a:ea typeface="+mn-ea"/>
                <a:cs typeface="Times New Roman" pitchFamily="18" charset="0"/>
              </a:rPr>
              <a:t>Five Core Lesson </a:t>
            </a:r>
            <a:r>
              <a:rPr lang="en-US" sz="4000" dirty="0">
                <a:latin typeface="Berlin Sans FB"/>
                <a:ea typeface="+mn-ea"/>
                <a:cs typeface="Times New Roman" pitchFamily="18" charset="0"/>
              </a:rPr>
              <a:t>Structures</a:t>
            </a:r>
          </a:p>
        </p:txBody>
      </p:sp>
      <p:sp>
        <p:nvSpPr>
          <p:cNvPr id="460806" name="Text Box 6"/>
          <p:cNvSpPr txBox="1">
            <a:spLocks noChangeArrowheads="1"/>
          </p:cNvSpPr>
          <p:nvPr/>
        </p:nvSpPr>
        <p:spPr bwMode="auto">
          <a:xfrm>
            <a:off x="6188075" y="5257800"/>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Building Concepts</a:t>
            </a:r>
          </a:p>
        </p:txBody>
      </p:sp>
      <p:sp>
        <p:nvSpPr>
          <p:cNvPr id="460807" name="Text Box 7"/>
          <p:cNvSpPr txBox="1">
            <a:spLocks noChangeArrowheads="1"/>
          </p:cNvSpPr>
          <p:nvPr/>
        </p:nvSpPr>
        <p:spPr bwMode="auto">
          <a:xfrm>
            <a:off x="6477000" y="2298700"/>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Math     Talk</a:t>
            </a:r>
          </a:p>
        </p:txBody>
      </p:sp>
      <p:sp>
        <p:nvSpPr>
          <p:cNvPr id="460808" name="Text Box 8"/>
          <p:cNvSpPr txBox="1">
            <a:spLocks noChangeArrowheads="1"/>
          </p:cNvSpPr>
          <p:nvPr/>
        </p:nvSpPr>
        <p:spPr bwMode="auto">
          <a:xfrm>
            <a:off x="3505200" y="1158875"/>
            <a:ext cx="2286000" cy="977900"/>
          </a:xfrm>
          <a:prstGeom prst="rect">
            <a:avLst/>
          </a:prstGeom>
          <a:solidFill>
            <a:srgbClr val="FFCC00"/>
          </a:solidFill>
          <a:ln w="19050">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dirty="0">
                <a:latin typeface="Berlin Sans FB" charset="0"/>
              </a:rPr>
              <a:t>Quick Practice</a:t>
            </a:r>
          </a:p>
        </p:txBody>
      </p:sp>
      <p:sp>
        <p:nvSpPr>
          <p:cNvPr id="460809" name="Text Box 9"/>
          <p:cNvSpPr txBox="1">
            <a:spLocks noChangeArrowheads="1"/>
          </p:cNvSpPr>
          <p:nvPr/>
        </p:nvSpPr>
        <p:spPr bwMode="auto">
          <a:xfrm>
            <a:off x="541338" y="2325688"/>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Student  Leaders</a:t>
            </a:r>
          </a:p>
        </p:txBody>
      </p:sp>
      <p:pic>
        <p:nvPicPr>
          <p:cNvPr id="39945" name="Picture 10" descr="O-074-02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7600" y="4316413"/>
            <a:ext cx="1752600" cy="13985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78079460"/>
      </p:ext>
    </p:extLst>
  </p:cSld>
  <p:clrMapOvr>
    <a:masterClrMapping/>
  </p:clrMapOvr>
  <mc:AlternateContent xmlns:mc="http://schemas.openxmlformats.org/markup-compatibility/2006">
    <mc:Choice xmlns:p14="http://schemas.microsoft.com/office/powerpoint/2010/main" Requires="p14">
      <p:transition spd="slow" p14:dur="2000" advTm="6876"/>
    </mc:Choice>
    <mc:Fallback>
      <p:transition xmlns:p14="http://schemas.microsoft.com/office/powerpoint/2010/main" spd="slow" advTm="687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3271" y="2111757"/>
            <a:ext cx="6724843" cy="341632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Please watch the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Helping Community</a:t>
            </a:r>
          </a:p>
          <a:p>
            <a:pPr algn="ctr"/>
            <a:r>
              <a:rPr lang="en-US" sz="5400" dirty="0">
                <a:ln w="12700">
                  <a:solidFill>
                    <a:schemeClr val="tx2">
                      <a:satMod val="155000"/>
                    </a:schemeClr>
                  </a:solidFill>
                  <a:prstDash val="solid"/>
                </a:ln>
                <a:effectLst>
                  <a:outerShdw blurRad="41275" dist="20320" dir="1800000" algn="tl" rotWithShape="0">
                    <a:srgbClr val="000000">
                      <a:alpha val="40000"/>
                    </a:srgbClr>
                  </a:outerShdw>
                </a:effectLst>
              </a:rPr>
              <a:t>v</a:t>
            </a: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ideo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then debrief</a:t>
            </a:r>
            <a:endParaRPr lang="en-US" sz="5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71126900"/>
      </p:ext>
    </p:extLst>
  </p:cSld>
  <p:clrMapOvr>
    <a:masterClrMapping/>
  </p:clrMapOvr>
  <mc:AlternateContent xmlns:mc="http://schemas.openxmlformats.org/markup-compatibility/2006">
    <mc:Choice xmlns:p14="http://schemas.microsoft.com/office/powerpoint/2010/main" Requires="p14">
      <p:transition spd="slow" p14:dur="2000" advTm="41231"/>
    </mc:Choice>
    <mc:Fallback>
      <p:transition xmlns:p14="http://schemas.microsoft.com/office/powerpoint/2010/main" spd="slow" advTm="412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Helping Community </a:t>
            </a:r>
            <a:endParaRPr lang="en-US" dirty="0"/>
          </a:p>
        </p:txBody>
      </p:sp>
      <p:sp>
        <p:nvSpPr>
          <p:cNvPr id="3" name="Content Placeholder 2"/>
          <p:cNvSpPr>
            <a:spLocks noGrp="1"/>
          </p:cNvSpPr>
          <p:nvPr>
            <p:ph idx="1"/>
          </p:nvPr>
        </p:nvSpPr>
        <p:spPr/>
        <p:txBody>
          <a:bodyPr/>
          <a:lstStyle/>
          <a:p>
            <a:r>
              <a:rPr lang="en-US" sz="3200" dirty="0" smtClean="0"/>
              <a:t>Provide peer tutoring for all students</a:t>
            </a:r>
          </a:p>
          <a:p>
            <a:r>
              <a:rPr lang="en-US" sz="3200" dirty="0" smtClean="0"/>
              <a:t>Make checkers all abilities levels</a:t>
            </a:r>
          </a:p>
          <a:p>
            <a:r>
              <a:rPr lang="en-US" sz="3200" dirty="0" smtClean="0"/>
              <a:t>Be creative on what you call a “mistake”</a:t>
            </a:r>
          </a:p>
          <a:p>
            <a:r>
              <a:rPr lang="en-US" sz="3200" dirty="0" smtClean="0"/>
              <a:t>Be a cheerleader in your class</a:t>
            </a:r>
          </a:p>
          <a:p>
            <a:r>
              <a:rPr lang="en-US" sz="3200" dirty="0" smtClean="0"/>
              <a:t>Model best behavior for a community member</a:t>
            </a:r>
          </a:p>
          <a:p>
            <a:endParaRPr lang="en-US"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36028537"/>
      </p:ext>
    </p:extLst>
  </p:cSld>
  <p:clrMapOvr>
    <a:masterClrMapping/>
  </p:clrMapOvr>
  <mc:AlternateContent xmlns:mc="http://schemas.openxmlformats.org/markup-compatibility/2006">
    <mc:Choice xmlns:p14="http://schemas.microsoft.com/office/powerpoint/2010/main" Requires="p14">
      <p:transition spd="slow" p14:dur="2000" advTm="226913"/>
    </mc:Choice>
    <mc:Fallback>
      <p:transition xmlns:p14="http://schemas.microsoft.com/office/powerpoint/2010/main" spd="slow" advTm="22691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2"/>
          <p:cNvSpPr>
            <a:spLocks noChangeArrowheads="1"/>
          </p:cNvSpPr>
          <p:nvPr/>
        </p:nvSpPr>
        <p:spPr bwMode="auto">
          <a:xfrm>
            <a:off x="2667000" y="2312988"/>
            <a:ext cx="3790950" cy="3517900"/>
          </a:xfrm>
          <a:prstGeom prst="pentagon">
            <a:avLst/>
          </a:prstGeom>
          <a:solidFill>
            <a:srgbClr val="008000"/>
          </a:solidFill>
          <a:ln w="38100">
            <a:solidFill>
              <a:srgbClr val="FFCC00"/>
            </a:solidFill>
            <a:miter lim="800000"/>
            <a:headEnd/>
            <a:tailEnd/>
          </a:ln>
        </p:spPr>
        <p:txBody>
          <a:bodyPr wrap="none" anchor="ctr"/>
          <a:lstStyle/>
          <a:p>
            <a:endParaRPr lang="en-US">
              <a:solidFill>
                <a:srgbClr val="00B050"/>
              </a:solidFill>
            </a:endParaRPr>
          </a:p>
        </p:txBody>
      </p:sp>
      <p:sp>
        <p:nvSpPr>
          <p:cNvPr id="460803" name="Text Box 3"/>
          <p:cNvSpPr txBox="1">
            <a:spLocks noChangeArrowheads="1"/>
          </p:cNvSpPr>
          <p:nvPr/>
        </p:nvSpPr>
        <p:spPr bwMode="auto">
          <a:xfrm>
            <a:off x="673100" y="5202238"/>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Helping</a:t>
            </a:r>
          </a:p>
          <a:p>
            <a:pPr algn="ctr" eaLnBrk="1" hangingPunct="1">
              <a:lnSpc>
                <a:spcPct val="90000"/>
              </a:lnSpc>
            </a:pPr>
            <a:r>
              <a:rPr lang="en-US" sz="3200" b="0">
                <a:latin typeface="Berlin Sans FB" charset="0"/>
              </a:rPr>
              <a:t>Community</a:t>
            </a:r>
          </a:p>
        </p:txBody>
      </p:sp>
      <p:sp>
        <p:nvSpPr>
          <p:cNvPr id="39939" name="Text Box 4"/>
          <p:cNvSpPr txBox="1">
            <a:spLocks noChangeArrowheads="1"/>
          </p:cNvSpPr>
          <p:nvPr/>
        </p:nvSpPr>
        <p:spPr bwMode="auto">
          <a:xfrm>
            <a:off x="2971800" y="2895600"/>
            <a:ext cx="3200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a:solidFill>
                  <a:schemeClr val="bg1"/>
                </a:solidFill>
                <a:latin typeface="Berlin Sans FB" charset="0"/>
              </a:rPr>
              <a:t>Develop Conceptual Understanding</a:t>
            </a:r>
          </a:p>
        </p:txBody>
      </p:sp>
      <p:sp>
        <p:nvSpPr>
          <p:cNvPr id="21509" name="Text Box 5"/>
          <p:cNvSpPr txBox="1">
            <a:spLocks noChangeArrowheads="1"/>
          </p:cNvSpPr>
          <p:nvPr/>
        </p:nvSpPr>
        <p:spPr bwMode="auto">
          <a:xfrm>
            <a:off x="2249488" y="0"/>
            <a:ext cx="6943725" cy="70802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3600" dirty="0">
                <a:latin typeface="Berlin Sans FB"/>
                <a:ea typeface="+mn-ea"/>
                <a:cs typeface="Times New Roman" pitchFamily="18" charset="0"/>
              </a:rPr>
              <a:t>Five Core Lesson </a:t>
            </a:r>
            <a:r>
              <a:rPr lang="en-US" sz="4000" dirty="0">
                <a:latin typeface="Berlin Sans FB"/>
                <a:ea typeface="+mn-ea"/>
                <a:cs typeface="Times New Roman" pitchFamily="18" charset="0"/>
              </a:rPr>
              <a:t>Structures</a:t>
            </a:r>
          </a:p>
        </p:txBody>
      </p:sp>
      <p:sp>
        <p:nvSpPr>
          <p:cNvPr id="460806" name="Text Box 6"/>
          <p:cNvSpPr txBox="1">
            <a:spLocks noChangeArrowheads="1"/>
          </p:cNvSpPr>
          <p:nvPr/>
        </p:nvSpPr>
        <p:spPr bwMode="auto">
          <a:xfrm>
            <a:off x="6188075" y="5257800"/>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Building Concepts</a:t>
            </a:r>
          </a:p>
        </p:txBody>
      </p:sp>
      <p:sp>
        <p:nvSpPr>
          <p:cNvPr id="460807" name="Text Box 7"/>
          <p:cNvSpPr txBox="1">
            <a:spLocks noChangeArrowheads="1"/>
          </p:cNvSpPr>
          <p:nvPr/>
        </p:nvSpPr>
        <p:spPr bwMode="auto">
          <a:xfrm>
            <a:off x="6477000" y="2298700"/>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Math     Talk</a:t>
            </a:r>
          </a:p>
        </p:txBody>
      </p:sp>
      <p:sp>
        <p:nvSpPr>
          <p:cNvPr id="460808" name="Text Box 8"/>
          <p:cNvSpPr txBox="1">
            <a:spLocks noChangeArrowheads="1"/>
          </p:cNvSpPr>
          <p:nvPr/>
        </p:nvSpPr>
        <p:spPr bwMode="auto">
          <a:xfrm>
            <a:off x="3505200" y="1158875"/>
            <a:ext cx="2286000" cy="977900"/>
          </a:xfrm>
          <a:prstGeom prst="rect">
            <a:avLst/>
          </a:prstGeom>
          <a:solidFill>
            <a:srgbClr val="FFCC00"/>
          </a:solidFill>
          <a:ln w="19050">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dirty="0">
                <a:latin typeface="Berlin Sans FB" charset="0"/>
              </a:rPr>
              <a:t>Quick Practice</a:t>
            </a:r>
          </a:p>
        </p:txBody>
      </p:sp>
      <p:sp>
        <p:nvSpPr>
          <p:cNvPr id="460809" name="Text Box 9"/>
          <p:cNvSpPr txBox="1">
            <a:spLocks noChangeArrowheads="1"/>
          </p:cNvSpPr>
          <p:nvPr/>
        </p:nvSpPr>
        <p:spPr bwMode="auto">
          <a:xfrm>
            <a:off x="541338" y="2325688"/>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Student  Leaders</a:t>
            </a:r>
          </a:p>
        </p:txBody>
      </p:sp>
      <p:pic>
        <p:nvPicPr>
          <p:cNvPr id="39945" name="Picture 10" descr="O-074-02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7600" y="4316413"/>
            <a:ext cx="1752600" cy="13985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839500636"/>
      </p:ext>
    </p:extLst>
  </p:cSld>
  <p:clrMapOvr>
    <a:masterClrMapping/>
  </p:clrMapOvr>
  <mc:AlternateContent xmlns:mc="http://schemas.openxmlformats.org/markup-compatibility/2006">
    <mc:Choice xmlns:p14="http://schemas.microsoft.com/office/powerpoint/2010/main" Requires="p14">
      <p:transition spd="slow" p14:dur="2000" advTm="10193"/>
    </mc:Choice>
    <mc:Fallback>
      <p:transition xmlns:p14="http://schemas.microsoft.com/office/powerpoint/2010/main" spd="slow" advTm="1019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2913" y="2111757"/>
            <a:ext cx="5765558" cy="341632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Please watch the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Student Leaders</a:t>
            </a:r>
          </a:p>
          <a:p>
            <a:pPr algn="ctr"/>
            <a:r>
              <a:rPr lang="en-US" sz="5400" dirty="0">
                <a:ln w="12700">
                  <a:solidFill>
                    <a:schemeClr val="tx2">
                      <a:satMod val="155000"/>
                    </a:schemeClr>
                  </a:solidFill>
                  <a:prstDash val="solid"/>
                </a:ln>
                <a:effectLst>
                  <a:outerShdw blurRad="41275" dist="20320" dir="1800000" algn="tl" rotWithShape="0">
                    <a:srgbClr val="000000">
                      <a:alpha val="40000"/>
                    </a:srgbClr>
                  </a:outerShdw>
                </a:effectLst>
              </a:rPr>
              <a:t>v</a:t>
            </a: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ideo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then debrief</a:t>
            </a:r>
            <a:endParaRPr lang="en-US" sz="5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70806617"/>
      </p:ext>
    </p:extLst>
  </p:cSld>
  <p:clrMapOvr>
    <a:masterClrMapping/>
  </p:clrMapOvr>
  <mc:AlternateContent xmlns:mc="http://schemas.openxmlformats.org/markup-compatibility/2006">
    <mc:Choice xmlns:p14="http://schemas.microsoft.com/office/powerpoint/2010/main" Requires="p14">
      <p:transition spd="slow" p14:dur="2000" advTm="27107"/>
    </mc:Choice>
    <mc:Fallback>
      <p:transition xmlns:p14="http://schemas.microsoft.com/office/powerpoint/2010/main" spd="slow" advTm="2710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Leaders</a:t>
            </a:r>
            <a:endParaRPr lang="en-US" dirty="0"/>
          </a:p>
        </p:txBody>
      </p:sp>
      <p:sp>
        <p:nvSpPr>
          <p:cNvPr id="3" name="Content Placeholder 2"/>
          <p:cNvSpPr>
            <a:spLocks noGrp="1"/>
          </p:cNvSpPr>
          <p:nvPr>
            <p:ph idx="1"/>
          </p:nvPr>
        </p:nvSpPr>
        <p:spPr/>
        <p:txBody>
          <a:bodyPr/>
          <a:lstStyle/>
          <a:p>
            <a:r>
              <a:rPr lang="en-US" sz="3200" dirty="0" smtClean="0"/>
              <a:t>All students a chance to be successful</a:t>
            </a:r>
          </a:p>
          <a:p>
            <a:r>
              <a:rPr lang="en-US" sz="3200" dirty="0" smtClean="0"/>
              <a:t>Train students to take a leadership role</a:t>
            </a:r>
          </a:p>
          <a:p>
            <a:r>
              <a:rPr lang="en-US" sz="3200" dirty="0" smtClean="0"/>
              <a:t>Opens up time for the teacher to target support</a:t>
            </a:r>
            <a:endParaRPr lang="en-US" sz="32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68314940"/>
      </p:ext>
    </p:extLst>
  </p:cSld>
  <p:clrMapOvr>
    <a:masterClrMapping/>
  </p:clrMapOvr>
  <mc:AlternateContent xmlns:mc="http://schemas.openxmlformats.org/markup-compatibility/2006">
    <mc:Choice xmlns:p14="http://schemas.microsoft.com/office/powerpoint/2010/main" Requires="p14">
      <p:transition spd="slow" p14:dur="2000" advTm="80838"/>
    </mc:Choice>
    <mc:Fallback>
      <p:transition xmlns:p14="http://schemas.microsoft.com/office/powerpoint/2010/main" spd="slow" advTm="8083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278" y="2111757"/>
            <a:ext cx="5854826" cy="258532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Please Watch the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Math Talk Video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then debrief</a:t>
            </a:r>
            <a:endParaRPr lang="en-US" sz="5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3" name="Picture 2"/>
          <p:cNvPicPr>
            <a:picLocks noChangeAspect="1"/>
          </p:cNvPicPr>
          <p:nvPr/>
        </p:nvPicPr>
        <p:blipFill>
          <a:blip r:embed="rId4"/>
          <a:stretch>
            <a:fillRect/>
          </a:stretch>
        </p:blipFill>
        <p:spPr>
          <a:xfrm>
            <a:off x="0" y="-93579"/>
            <a:ext cx="9277684" cy="6951579"/>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9358570"/>
      </p:ext>
    </p:extLst>
  </p:cSld>
  <p:clrMapOvr>
    <a:masterClrMapping/>
  </p:clrMapOvr>
  <mc:AlternateContent xmlns:mc="http://schemas.openxmlformats.org/markup-compatibility/2006">
    <mc:Choice xmlns:p14="http://schemas.microsoft.com/office/powerpoint/2010/main" Requires="p14">
      <p:transition spd="slow" p14:dur="2000" advTm="36524"/>
    </mc:Choice>
    <mc:Fallback>
      <p:transition xmlns:p14="http://schemas.microsoft.com/office/powerpoint/2010/main" spd="slow" advTm="365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96161">
            <a:off x="7018338" y="2828925"/>
            <a:ext cx="1701800"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656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379266">
            <a:off x="473075" y="2757488"/>
            <a:ext cx="1692275"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6563"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16063" y="3813175"/>
            <a:ext cx="1693862"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6564"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63838" y="2881313"/>
            <a:ext cx="1631950"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6565" name="Picture 10" descr="HMH_MX_Gr2_logo_red"/>
          <p:cNvPicPr>
            <a:picLocks noChangeAspect="1" noChangeArrowheads="1"/>
          </p:cNvPicPr>
          <p:nvPr/>
        </p:nvPicPr>
        <p:blipFill>
          <a:blip r:embed="rId9" cstate="email">
            <a:lum bright="-12000" contrast="18000"/>
            <a:extLst>
              <a:ext uri="{28A0092B-C50C-407E-A947-70E740481C1C}">
                <a14:useLocalDpi xmlns:a14="http://schemas.microsoft.com/office/drawing/2010/main"/>
              </a:ext>
            </a:extLst>
          </a:blip>
          <a:srcRect/>
          <a:stretch>
            <a:fillRect/>
          </a:stretch>
        </p:blipFill>
        <p:spPr bwMode="auto">
          <a:xfrm>
            <a:off x="2420938" y="849313"/>
            <a:ext cx="5694362"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22950" y="3668713"/>
            <a:ext cx="1701800"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6567"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737100" y="2906713"/>
            <a:ext cx="1712913"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14990698"/>
      </p:ext>
    </p:extLst>
  </p:cSld>
  <p:clrMapOvr>
    <a:masterClrMapping/>
  </p:clrMapOvr>
  <p:transition xmlns:p14="http://schemas.microsoft.com/office/powerpoint/2010/main" advTm="503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2"/>
</p:tagLst>
</file>

<file path=ppt/tags/tag2.xml><?xml version="1.0" encoding="utf-8"?>
<p:tagLst xmlns:a="http://schemas.openxmlformats.org/drawingml/2006/main" xmlns:r="http://schemas.openxmlformats.org/officeDocument/2006/relationships" xmlns:p="http://schemas.openxmlformats.org/presentationml/2006/main">
  <p:tag name="TIMING" val="|1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451</Words>
  <Application>Microsoft Macintosh PowerPoint</Application>
  <PresentationFormat>On-screen Show (4:3)</PresentationFormat>
  <Paragraphs>50</Paragraphs>
  <Slides>8</Slides>
  <Notes>3</Notes>
  <HiddenSlides>0</HiddenSlides>
  <MMClips>8</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Helping Community </vt:lpstr>
      <vt:lpstr>PowerPoint Presentation</vt:lpstr>
      <vt:lpstr>PowerPoint Presentation</vt:lpstr>
      <vt:lpstr>Student Leaders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Garber</dc:creator>
  <cp:lastModifiedBy>Melissa Garber</cp:lastModifiedBy>
  <cp:revision>1</cp:revision>
  <dcterms:created xsi:type="dcterms:W3CDTF">2012-05-25T01:57:46Z</dcterms:created>
  <dcterms:modified xsi:type="dcterms:W3CDTF">2012-05-25T01:58:27Z</dcterms:modified>
</cp:coreProperties>
</file>