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7" r:id="rId3"/>
    <p:sldId id="258" r:id="rId4"/>
    <p:sldId id="259" r:id="rId5"/>
    <p:sldId id="260" r:id="rId6"/>
    <p:sldId id="261" r:id="rId7"/>
    <p:sldId id="263" r:id="rId8"/>
    <p:sldId id="300" r:id="rId9"/>
    <p:sldId id="262" r:id="rId10"/>
    <p:sldId id="264" r:id="rId11"/>
    <p:sldId id="318" r:id="rId12"/>
    <p:sldId id="268" r:id="rId13"/>
    <p:sldId id="267" r:id="rId14"/>
    <p:sldId id="269" r:id="rId15"/>
    <p:sldId id="270" r:id="rId16"/>
    <p:sldId id="272" r:id="rId17"/>
    <p:sldId id="288" r:id="rId18"/>
    <p:sldId id="289" r:id="rId19"/>
    <p:sldId id="287" r:id="rId20"/>
    <p:sldId id="290" r:id="rId21"/>
    <p:sldId id="291" r:id="rId22"/>
    <p:sldId id="292" r:id="rId23"/>
    <p:sldId id="293" r:id="rId24"/>
    <p:sldId id="319" r:id="rId25"/>
    <p:sldId id="301" r:id="rId26"/>
    <p:sldId id="302" r:id="rId27"/>
    <p:sldId id="303" r:id="rId28"/>
    <p:sldId id="304" r:id="rId29"/>
    <p:sldId id="305" r:id="rId30"/>
    <p:sldId id="306" r:id="rId31"/>
    <p:sldId id="307" r:id="rId32"/>
    <p:sldId id="308" r:id="rId33"/>
    <p:sldId id="309" r:id="rId34"/>
    <p:sldId id="310" r:id="rId35"/>
    <p:sldId id="320" r:id="rId36"/>
    <p:sldId id="321" r:id="rId37"/>
    <p:sldId id="322" r:id="rId38"/>
    <p:sldId id="323" r:id="rId39"/>
    <p:sldId id="315" r:id="rId40"/>
    <p:sldId id="295" r:id="rId41"/>
    <p:sldId id="296" r:id="rId42"/>
    <p:sldId id="297" r:id="rId43"/>
    <p:sldId id="298" r:id="rId44"/>
    <p:sldId id="31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808"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D6801-9D41-E445-BEC5-50187AA74218}" type="datetimeFigureOut">
              <a:rPr lang="en-US" smtClean="0"/>
              <a:t>4/23/12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5410A-781E-2840-AA1C-4DC34D45D79A}" type="slidenum">
              <a:rPr lang="en-US" smtClean="0"/>
              <a:t>‹#›</a:t>
            </a:fld>
            <a:endParaRPr lang="en-US"/>
          </a:p>
        </p:txBody>
      </p:sp>
    </p:spTree>
    <p:extLst>
      <p:ext uri="{BB962C8B-B14F-4D97-AF65-F5344CB8AC3E}">
        <p14:creationId xmlns:p14="http://schemas.microsoft.com/office/powerpoint/2010/main" val="3703965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worked with committees formed by the state office, and we formed a small consortium with neighboring districts.  However, the main focus of our work in those settings was to dissect and interpret the grade-level content.  As Tami and I gained more experience with the content, we began to understand the underlying significance of the Practice Standards: </a:t>
            </a:r>
            <a:r>
              <a:rPr lang="en-US" i="1" baseline="0" dirty="0" smtClean="0"/>
              <a:t>they</a:t>
            </a:r>
            <a:r>
              <a:rPr lang="en-US" i="0" baseline="0" dirty="0" smtClean="0"/>
              <a:t> were the end-game that we wanted ALL students to know and be able to do by the end of 12</a:t>
            </a:r>
            <a:r>
              <a:rPr lang="en-US" i="0" baseline="30000" dirty="0" smtClean="0"/>
              <a:t>th</a:t>
            </a:r>
            <a:r>
              <a:rPr lang="en-US" i="0" baseline="0" dirty="0" smtClean="0"/>
              <a:t> grade. So, our work with the Practice Standards was primarily done within our own district.</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3</a:t>
            </a:fld>
            <a:endParaRPr lang="en-US"/>
          </a:p>
        </p:txBody>
      </p:sp>
    </p:spTree>
    <p:extLst>
      <p:ext uri="{BB962C8B-B14F-4D97-AF65-F5344CB8AC3E}">
        <p14:creationId xmlns:p14="http://schemas.microsoft.com/office/powerpoint/2010/main" val="41419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created an instructional framework for teaching mathematics with our university partner, Brigham Young University.  Student proficiency within three domains are required for understanding mathematics has emerged from that work.  We are using those domains to help our teachers unpack the content standards in the core.  Let’s review those domains.  The Conceptual Understanding domain addresses what students need to know about mathematics.  The procedural addresses what students need to be able to do mathematically.  Finally, the representational domain addresses how student show what they know or can do.  </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26</a:t>
            </a:fld>
            <a:endParaRPr lang="en-US" dirty="0"/>
          </a:p>
        </p:txBody>
      </p:sp>
    </p:spTree>
    <p:extLst>
      <p:ext uri="{BB962C8B-B14F-4D97-AF65-F5344CB8AC3E}">
        <p14:creationId xmlns:p14="http://schemas.microsoft.com/office/powerpoint/2010/main" val="380171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activity that we’ve been</a:t>
            </a:r>
            <a:r>
              <a:rPr lang="en-US" baseline="0" dirty="0" smtClean="0"/>
              <a:t> using with our teachers prior to exposing them to the practice standards.  Just to give you a flavor of what this does, we’ll go through a few standards together.</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27</a:t>
            </a:fld>
            <a:endParaRPr lang="en-US" dirty="0"/>
          </a:p>
        </p:txBody>
      </p:sp>
    </p:spTree>
    <p:extLst>
      <p:ext uri="{BB962C8B-B14F-4D97-AF65-F5344CB8AC3E}">
        <p14:creationId xmlns:p14="http://schemas.microsoft.com/office/powerpoint/2010/main" val="1185426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activity that we’ve been</a:t>
            </a:r>
            <a:r>
              <a:rPr lang="en-US" baseline="0" dirty="0" smtClean="0"/>
              <a:t> using with our teachers prior to exposing them to the practice standards.  Just to give you a flavor of what this does, we’ll go through a few standards together.</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28</a:t>
            </a:fld>
            <a:endParaRPr lang="en-US" dirty="0"/>
          </a:p>
        </p:txBody>
      </p:sp>
    </p:spTree>
    <p:extLst>
      <p:ext uri="{BB962C8B-B14F-4D97-AF65-F5344CB8AC3E}">
        <p14:creationId xmlns:p14="http://schemas.microsoft.com/office/powerpoint/2010/main" val="1185426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activity that we’ve been</a:t>
            </a:r>
            <a:r>
              <a:rPr lang="en-US" baseline="0" dirty="0" smtClean="0"/>
              <a:t> using with our teachers prior to exposing them to the practice standards.  Just to give you a flavor of what this does, we’ll go through a few standards together.</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29</a:t>
            </a:fld>
            <a:endParaRPr lang="en-US" dirty="0"/>
          </a:p>
        </p:txBody>
      </p:sp>
    </p:spTree>
    <p:extLst>
      <p:ext uri="{BB962C8B-B14F-4D97-AF65-F5344CB8AC3E}">
        <p14:creationId xmlns:p14="http://schemas.microsoft.com/office/powerpoint/2010/main" val="1185426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activity that we’ve been</a:t>
            </a:r>
            <a:r>
              <a:rPr lang="en-US" baseline="0" dirty="0" smtClean="0"/>
              <a:t> using with our teachers prior to exposing them to the practice standards.  Just to give you a flavor of what this does, we’ll go through a few standards together.</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30</a:t>
            </a:fld>
            <a:endParaRPr lang="en-US" dirty="0"/>
          </a:p>
        </p:txBody>
      </p:sp>
    </p:spTree>
    <p:extLst>
      <p:ext uri="{BB962C8B-B14F-4D97-AF65-F5344CB8AC3E}">
        <p14:creationId xmlns:p14="http://schemas.microsoft.com/office/powerpoint/2010/main" val="118542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activity that we’ve been</a:t>
            </a:r>
            <a:r>
              <a:rPr lang="en-US" baseline="0" dirty="0" smtClean="0"/>
              <a:t> using with our teachers prior to exposing them to the practice standards.  Just to give you a flavor of what this does, we’ll go through a few standards together.</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31</a:t>
            </a:fld>
            <a:endParaRPr lang="en-US" dirty="0"/>
          </a:p>
        </p:txBody>
      </p:sp>
    </p:spTree>
    <p:extLst>
      <p:ext uri="{BB962C8B-B14F-4D97-AF65-F5344CB8AC3E}">
        <p14:creationId xmlns:p14="http://schemas.microsoft.com/office/powerpoint/2010/main" val="118542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Content support is available both on the market and housed in our knowledge in the district. </a:t>
            </a:r>
          </a:p>
          <a:p>
            <a:r>
              <a:rPr lang="en-US" baseline="0" dirty="0" smtClean="0"/>
              <a:t>We needed to develop a tool that would help students and teachers develop the expertise for the practices…thus, the posters.</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33</a:t>
            </a:fld>
            <a:endParaRPr lang="en-US" dirty="0"/>
          </a:p>
        </p:txBody>
      </p:sp>
    </p:spTree>
    <p:extLst>
      <p:ext uri="{BB962C8B-B14F-4D97-AF65-F5344CB8AC3E}">
        <p14:creationId xmlns:p14="http://schemas.microsoft.com/office/powerpoint/2010/main" val="146398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OUR CURRENT WORK WITH THE WRITING TEAMS…..used CPR to help create grade band posters.</a:t>
            </a:r>
            <a:endParaRPr lang="en-US" dirty="0" smtClean="0"/>
          </a:p>
          <a:p>
            <a:endParaRPr lang="en-US" b="1" dirty="0"/>
          </a:p>
        </p:txBody>
      </p:sp>
      <p:sp>
        <p:nvSpPr>
          <p:cNvPr id="4" name="Slide Number Placeholder 3"/>
          <p:cNvSpPr>
            <a:spLocks noGrp="1"/>
          </p:cNvSpPr>
          <p:nvPr>
            <p:ph type="sldNum" sz="quarter" idx="10"/>
          </p:nvPr>
        </p:nvSpPr>
        <p:spPr/>
        <p:txBody>
          <a:bodyPr/>
          <a:lstStyle/>
          <a:p>
            <a:fld id="{C885410A-781E-2840-AA1C-4DC34D45D79A}" type="slidenum">
              <a:rPr lang="en-US" smtClean="0"/>
              <a:t>34</a:t>
            </a:fld>
            <a:endParaRPr lang="en-US" dirty="0"/>
          </a:p>
        </p:txBody>
      </p:sp>
    </p:spTree>
    <p:extLst>
      <p:ext uri="{BB962C8B-B14F-4D97-AF65-F5344CB8AC3E}">
        <p14:creationId xmlns:p14="http://schemas.microsoft.com/office/powerpoint/2010/main" val="128249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work with May professional development</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39</a:t>
            </a:fld>
            <a:endParaRPr lang="en-US" dirty="0"/>
          </a:p>
        </p:txBody>
      </p:sp>
    </p:spTree>
    <p:extLst>
      <p:ext uri="{BB962C8B-B14F-4D97-AF65-F5344CB8AC3E}">
        <p14:creationId xmlns:p14="http://schemas.microsoft.com/office/powerpoint/2010/main" val="2276360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ONE of five pages that we</a:t>
            </a:r>
            <a:r>
              <a:rPr lang="en-US" baseline="0" dirty="0" smtClean="0"/>
              <a:t> created to help our teachers better access the content.  This particular page helps teachers understand and use the language of the core – specifically in terms of representing ratios using models.  This relates directly to a student being able to engage in several of the practice standards (modeling, contextualizing, solving).</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41</a:t>
            </a:fld>
            <a:endParaRPr lang="en-US"/>
          </a:p>
        </p:txBody>
      </p:sp>
    </p:spTree>
    <p:extLst>
      <p:ext uri="{BB962C8B-B14F-4D97-AF65-F5344CB8AC3E}">
        <p14:creationId xmlns:p14="http://schemas.microsoft.com/office/powerpoint/2010/main" val="108230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curriculum model.  It is the center</a:t>
            </a:r>
            <a:r>
              <a:rPr lang="en-US" baseline="0" dirty="0" smtClean="0"/>
              <a:t> of our work.  Everything we do to help our teachers is grounded in this model.  It encompasses how we, as a district, work as Professional Learning Communities and use Response to Intervention in our endeavors to help our students learn academics and behaviors.</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4</a:t>
            </a:fld>
            <a:endParaRPr lang="en-US"/>
          </a:p>
        </p:txBody>
      </p:sp>
    </p:spTree>
    <p:extLst>
      <p:ext uri="{BB962C8B-B14F-4D97-AF65-F5344CB8AC3E}">
        <p14:creationId xmlns:p14="http://schemas.microsoft.com/office/powerpoint/2010/main" val="36981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curriculum PLC, our ‘students’ are our teachers. We substitute ‘students’ for ‘teachers’ as we plan professional development.  We are only in the first phase of implementation, so right now our focus is solely on question number one.  </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5</a:t>
            </a:fld>
            <a:endParaRPr lang="en-US"/>
          </a:p>
        </p:txBody>
      </p:sp>
    </p:spTree>
    <p:extLst>
      <p:ext uri="{BB962C8B-B14F-4D97-AF65-F5344CB8AC3E}">
        <p14:creationId xmlns:p14="http://schemas.microsoft.com/office/powerpoint/2010/main" val="130914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understood </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6</a:t>
            </a:fld>
            <a:endParaRPr lang="en-US"/>
          </a:p>
        </p:txBody>
      </p:sp>
    </p:spTree>
    <p:extLst>
      <p:ext uri="{BB962C8B-B14F-4D97-AF65-F5344CB8AC3E}">
        <p14:creationId xmlns:p14="http://schemas.microsoft.com/office/powerpoint/2010/main" val="145239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understood and had tools for everything except the Practice Standards.  They were similar to the ILO’s in our state core.  As specialists, we knew and understood the NCTM process standards and the Strands of Mathematical Proficiency.  If the Practice Standards rested upon these longstanding and important processes and proficiencies, we were in good shape, right?  In fact, in some of our State Office meetings, our state math specialists started engaging us in compare/contrast activities.  These activities initiated taking prior knowledge (NCTM &amp; Proficiency Strands) and connecting it to new knowledge, the CCSSM Practice Standards.  These activities are on-line and available for download.</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7</a:t>
            </a:fld>
            <a:endParaRPr lang="en-US"/>
          </a:p>
        </p:txBody>
      </p:sp>
    </p:spTree>
    <p:extLst>
      <p:ext uri="{BB962C8B-B14F-4D97-AF65-F5344CB8AC3E}">
        <p14:creationId xmlns:p14="http://schemas.microsoft.com/office/powerpoint/2010/main" val="145239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our state meetings, it was easier to deeply dive into the practice standards because we had existing prior knowledge and understanding of the building blocks from which they were created.  As district math specialists, we also had time ~ and quite frankly in many cases, the </a:t>
            </a:r>
            <a:r>
              <a:rPr lang="en-US" b="1" baseline="0" dirty="0" smtClean="0"/>
              <a:t>interest</a:t>
            </a:r>
            <a:r>
              <a:rPr lang="en-US" b="1" i="1" baseline="0" dirty="0" smtClean="0"/>
              <a:t>, </a:t>
            </a:r>
            <a:r>
              <a:rPr lang="en-US" b="0" i="0" baseline="0" dirty="0" smtClean="0"/>
              <a:t>in probing and comprehending them.  However, the reality is that our audience is comprised of elementary teachers and principals that come from varying backgrounds.  While it was great to meet at a state level with math educator specialists, our primary target audience would not be able to jump in with most of the activities they provided.  Tami and I next met with our three math coaches.  Our goal was to just sit down and unpack each practice standard to make it more accessible for our teachers.</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12</a:t>
            </a:fld>
            <a:endParaRPr lang="en-US"/>
          </a:p>
        </p:txBody>
      </p:sp>
    </p:spTree>
    <p:extLst>
      <p:ext uri="{BB962C8B-B14F-4D97-AF65-F5344CB8AC3E}">
        <p14:creationId xmlns:p14="http://schemas.microsoft.com/office/powerpoint/2010/main" val="34386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my head, I remembered being in the classroom.  I appreciated some literacy posters that our literacy specialists created to help us teachers – and the students!, remember essential reading skills like predicting, summarizing, identifying main idea and details…  As I remembered these things, the vision of having Practice Standards posters became horribly important.  Our work became singularly focused on the task of unpacking the standard and making it comprehensible for students.  The process was pretty simple: read the standard, figure out what it looks like and sounds like, and create a visual aide to help students and teachers access it.</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13</a:t>
            </a:fld>
            <a:endParaRPr lang="en-US"/>
          </a:p>
        </p:txBody>
      </p:sp>
    </p:spTree>
    <p:extLst>
      <p:ext uri="{BB962C8B-B14F-4D97-AF65-F5344CB8AC3E}">
        <p14:creationId xmlns:p14="http://schemas.microsoft.com/office/powerpoint/2010/main" val="152933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poster captures the essential ideas of</a:t>
            </a:r>
            <a:r>
              <a:rPr lang="en-US" baseline="0" dirty="0" smtClean="0"/>
              <a:t> Practice Standard #2.  It gives teachers and students an “I can…” statement which enables them to articulate what they need to be able to do.  It gives explanations and examples of what each essential idea means.  It is an instructional tool that assist teachers and students.</a:t>
            </a: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16</a:t>
            </a:fld>
            <a:endParaRPr lang="en-US"/>
          </a:p>
        </p:txBody>
      </p:sp>
    </p:spTree>
    <p:extLst>
      <p:ext uri="{BB962C8B-B14F-4D97-AF65-F5344CB8AC3E}">
        <p14:creationId xmlns:p14="http://schemas.microsoft.com/office/powerpoint/2010/main" val="150822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We’ve come to understand</a:t>
            </a:r>
            <a:r>
              <a:rPr lang="en-US" baseline="0" dirty="0" smtClean="0"/>
              <a:t> how </a:t>
            </a:r>
            <a:r>
              <a:rPr lang="en-US" dirty="0" smtClean="0"/>
              <a:t>interrelated the practice and content</a:t>
            </a:r>
            <a:r>
              <a:rPr lang="en-US" baseline="0" dirty="0" smtClean="0"/>
              <a:t> standards are.</a:t>
            </a:r>
          </a:p>
          <a:p>
            <a:pPr marL="171450" indent="-171450">
              <a:buFont typeface="Arial"/>
              <a:buChar char="•"/>
            </a:pPr>
            <a:r>
              <a:rPr lang="en-US" baseline="0" dirty="0" smtClean="0"/>
              <a:t>Our initial thinking was to introduce the practice standards as a segway into the content standards.</a:t>
            </a:r>
          </a:p>
          <a:p>
            <a:pPr marL="171450" indent="-171450">
              <a:buFont typeface="Arial"/>
              <a:buChar char="•"/>
            </a:pPr>
            <a:r>
              <a:rPr lang="en-US" baseline="0" dirty="0" smtClean="0"/>
              <a:t>Our current thinking is that the content standards provide </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C885410A-781E-2840-AA1C-4DC34D45D79A}" type="slidenum">
              <a:rPr lang="en-US" smtClean="0"/>
              <a:t>25</a:t>
            </a:fld>
            <a:endParaRPr lang="en-US" dirty="0"/>
          </a:p>
        </p:txBody>
      </p:sp>
    </p:spTree>
    <p:extLst>
      <p:ext uri="{BB962C8B-B14F-4D97-AF65-F5344CB8AC3E}">
        <p14:creationId xmlns:p14="http://schemas.microsoft.com/office/powerpoint/2010/main" val="79112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7D30EE7-5CE4-5C43-B553-580F0B84CC90}" type="datetimeFigureOut">
              <a:rPr lang="en-US" smtClean="0"/>
              <a:t>4/23/12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BC2150D-D48C-2140-AD57-D021A77CE55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30EE7-5CE4-5C43-B553-580F0B84CC90}"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D30EE7-5CE4-5C43-B553-580F0B84CC90}"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D30EE7-5CE4-5C43-B553-580F0B84CC90}"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30EE7-5CE4-5C43-B553-580F0B84CC90}" type="datetimeFigureOut">
              <a:rPr lang="en-US" smtClean="0"/>
              <a:t>4/23/12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7D30EE7-5CE4-5C43-B553-580F0B84CC90}" type="datetimeFigureOut">
              <a:rPr lang="en-US" smtClean="0"/>
              <a:t>4/23/12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C2150D-D48C-2140-AD57-D021A77CE55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D30EE7-5CE4-5C43-B553-580F0B84CC90}" type="datetimeFigureOut">
              <a:rPr lang="en-US" smtClean="0"/>
              <a:t>4/23/12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D30EE7-5CE4-5C43-B553-580F0B84CC90}" type="datetimeFigureOut">
              <a:rPr lang="en-US" smtClean="0"/>
              <a:t>4/23/12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30EE7-5CE4-5C43-B553-580F0B84CC90}" type="datetimeFigureOut">
              <a:rPr lang="en-US" smtClean="0"/>
              <a:t>4/23/12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7D30EE7-5CE4-5C43-B553-580F0B84CC90}" type="datetimeFigureOut">
              <a:rPr lang="en-US" smtClean="0"/>
              <a:t>4/23/12</a:t>
            </a:fld>
            <a:endParaRPr lang="en-US"/>
          </a:p>
        </p:txBody>
      </p:sp>
      <p:sp>
        <p:nvSpPr>
          <p:cNvPr id="7" name="Slide Number Placeholder 6"/>
          <p:cNvSpPr>
            <a:spLocks noGrp="1"/>
          </p:cNvSpPr>
          <p:nvPr>
            <p:ph type="sldNum" sz="quarter" idx="12"/>
          </p:nvPr>
        </p:nvSpPr>
        <p:spPr/>
        <p:txBody>
          <a:bodyPr/>
          <a:lstStyle/>
          <a:p>
            <a:fld id="{FBC2150D-D48C-2140-AD57-D021A77CE55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30EE7-5CE4-5C43-B553-580F0B84CC90}" type="datetimeFigureOut">
              <a:rPr lang="en-US" smtClean="0"/>
              <a:t>4/23/12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BC2150D-D48C-2140-AD57-D021A77CE55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7D30EE7-5CE4-5C43-B553-580F0B84CC90}" type="datetimeFigureOut">
              <a:rPr lang="en-US" smtClean="0"/>
              <a:t>4/23/12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BC2150D-D48C-2140-AD57-D021A77CE5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tami.bird@jordandistrict.org" TargetMode="External"/><Relationship Id="rId4" Type="http://schemas.openxmlformats.org/officeDocument/2006/relationships/hyperlink" Target="mailto:Michelle.kilcrease@jordandistrict.org" TargetMode="External"/><Relationship Id="rId1" Type="http://schemas.openxmlformats.org/officeDocument/2006/relationships/slideLayout" Target="../slideLayouts/slideLayout2.xml"/><Relationship Id="rId2" Type="http://schemas.openxmlformats.org/officeDocument/2006/relationships/hyperlink" Target="http://www.jordandistric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hools.utah.gov/CURR/mathsec/Common-Core/MathematicalPracticesLearningCommunityTemplate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Practice Standards</a:t>
            </a:r>
            <a:endParaRPr lang="en-US" dirty="0"/>
          </a:p>
        </p:txBody>
      </p:sp>
      <p:sp>
        <p:nvSpPr>
          <p:cNvPr id="3" name="Subtitle 2"/>
          <p:cNvSpPr>
            <a:spLocks noGrp="1"/>
          </p:cNvSpPr>
          <p:nvPr>
            <p:ph type="subTitle" idx="1"/>
          </p:nvPr>
        </p:nvSpPr>
        <p:spPr/>
        <p:txBody>
          <a:bodyPr>
            <a:normAutofit fontScale="85000" lnSpcReduction="20000"/>
          </a:bodyPr>
          <a:lstStyle/>
          <a:p>
            <a:r>
              <a:rPr lang="en-US" sz="2200" b="1" dirty="0" smtClean="0"/>
              <a:t>Tools </a:t>
            </a:r>
            <a:r>
              <a:rPr lang="en-US" sz="2200" b="1" dirty="0"/>
              <a:t>and </a:t>
            </a:r>
            <a:r>
              <a:rPr lang="en-US" sz="2200" b="1" dirty="0" smtClean="0"/>
              <a:t>Strategies for Grades 3 – 5</a:t>
            </a:r>
          </a:p>
          <a:p>
            <a:endParaRPr lang="en-US" dirty="0"/>
          </a:p>
          <a:p>
            <a:r>
              <a:rPr lang="en-US" dirty="0" smtClean="0"/>
              <a:t>Michelle </a:t>
            </a:r>
            <a:r>
              <a:rPr lang="en-US" dirty="0" err="1" smtClean="0"/>
              <a:t>Kilcrease</a:t>
            </a:r>
            <a:r>
              <a:rPr lang="en-US" dirty="0" smtClean="0"/>
              <a:t> &amp; Tami Bird, Jordan School District</a:t>
            </a:r>
            <a:endParaRPr lang="en-US" dirty="0"/>
          </a:p>
        </p:txBody>
      </p:sp>
    </p:spTree>
    <p:extLst>
      <p:ext uri="{BB962C8B-B14F-4D97-AF65-F5344CB8AC3E}">
        <p14:creationId xmlns:p14="http://schemas.microsoft.com/office/powerpoint/2010/main" val="30308640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USOE Activity #2</a:t>
            </a:r>
            <a:br>
              <a:rPr lang="en-US" dirty="0" smtClean="0"/>
            </a:br>
            <a:r>
              <a:rPr lang="en-US" sz="1800" dirty="0" smtClean="0">
                <a:solidFill>
                  <a:schemeClr val="tx1"/>
                </a:solidFill>
              </a:rPr>
              <a:t>Bring copies of NCTM’s Principles and Standards for School Mathematics and the Utah 2007 Core.  Discuss the following:</a:t>
            </a:r>
            <a:endParaRPr lang="en-US" dirty="0"/>
          </a:p>
        </p:txBody>
      </p:sp>
      <p:sp>
        <p:nvSpPr>
          <p:cNvPr id="3" name="Content Placeholder 2"/>
          <p:cNvSpPr>
            <a:spLocks noGrp="1"/>
          </p:cNvSpPr>
          <p:nvPr>
            <p:ph idx="1"/>
          </p:nvPr>
        </p:nvSpPr>
        <p:spPr/>
        <p:txBody>
          <a:bodyPr/>
          <a:lstStyle/>
          <a:p>
            <a:r>
              <a:rPr lang="en-US" dirty="0" smtClean="0"/>
              <a:t>Which </a:t>
            </a:r>
            <a:r>
              <a:rPr lang="en-US" dirty="0" smtClean="0">
                <a:solidFill>
                  <a:srgbClr val="FF0000"/>
                </a:solidFill>
              </a:rPr>
              <a:t>NCTM Process Standard(s) </a:t>
            </a:r>
            <a:r>
              <a:rPr lang="en-US" dirty="0" smtClean="0"/>
              <a:t>suggests the same processes and proficiencies as the </a:t>
            </a:r>
            <a:r>
              <a:rPr lang="en-US" dirty="0" smtClean="0">
                <a:solidFill>
                  <a:srgbClr val="000090"/>
                </a:solidFill>
              </a:rPr>
              <a:t>Common Core </a:t>
            </a:r>
            <a:r>
              <a:rPr lang="en-US" dirty="0" smtClean="0">
                <a:solidFill>
                  <a:srgbClr val="000090"/>
                </a:solidFill>
              </a:rPr>
              <a:t>Standards for Mathematical Practices</a:t>
            </a:r>
            <a:r>
              <a:rPr lang="en-US" dirty="0" smtClean="0"/>
              <a:t>?</a:t>
            </a:r>
            <a:endParaRPr lang="en-US" dirty="0"/>
          </a:p>
        </p:txBody>
      </p:sp>
    </p:spTree>
    <p:extLst>
      <p:ext uri="{BB962C8B-B14F-4D97-AF65-F5344CB8AC3E}">
        <p14:creationId xmlns:p14="http://schemas.microsoft.com/office/powerpoint/2010/main" val="1202332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#3</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58533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Strategies: Coaches</a:t>
            </a:r>
            <a:endParaRPr lang="en-US" dirty="0"/>
          </a:p>
        </p:txBody>
      </p:sp>
      <p:sp>
        <p:nvSpPr>
          <p:cNvPr id="3" name="Content Placeholder 2"/>
          <p:cNvSpPr>
            <a:spLocks noGrp="1"/>
          </p:cNvSpPr>
          <p:nvPr>
            <p:ph idx="1"/>
          </p:nvPr>
        </p:nvSpPr>
        <p:spPr/>
        <p:txBody>
          <a:bodyPr/>
          <a:lstStyle/>
          <a:p>
            <a:r>
              <a:rPr lang="en-US" dirty="0" smtClean="0"/>
              <a:t>What does it look like?</a:t>
            </a:r>
          </a:p>
          <a:p>
            <a:r>
              <a:rPr lang="en-US" dirty="0" smtClean="0"/>
              <a:t>What does it sound like?</a:t>
            </a:r>
          </a:p>
          <a:p>
            <a:r>
              <a:rPr lang="en-US" dirty="0" smtClean="0"/>
              <a:t>How can we convey these ideas to students &amp; teachers?</a:t>
            </a:r>
            <a:endParaRPr lang="en-US" dirty="0"/>
          </a:p>
        </p:txBody>
      </p:sp>
    </p:spTree>
    <p:extLst>
      <p:ext uri="{BB962C8B-B14F-4D97-AF65-F5344CB8AC3E}">
        <p14:creationId xmlns:p14="http://schemas.microsoft.com/office/powerpoint/2010/main" val="16901292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07574"/>
          </a:xfrm>
        </p:spPr>
        <p:txBody>
          <a:bodyPr>
            <a:normAutofit fontScale="90000"/>
          </a:bodyPr>
          <a:lstStyle/>
          <a:p>
            <a:pPr algn="ctr"/>
            <a:r>
              <a:rPr lang="en-US" dirty="0" smtClean="0"/>
              <a:t>Connecting to Prior Knowledge</a:t>
            </a:r>
            <a:endParaRPr lang="en-US" dirty="0"/>
          </a:p>
        </p:txBody>
      </p:sp>
      <p:sp>
        <p:nvSpPr>
          <p:cNvPr id="3" name="Text Placeholder 2"/>
          <p:cNvSpPr>
            <a:spLocks noGrp="1"/>
          </p:cNvSpPr>
          <p:nvPr>
            <p:ph type="body" idx="1"/>
          </p:nvPr>
        </p:nvSpPr>
        <p:spPr>
          <a:xfrm>
            <a:off x="1412111" y="1765905"/>
            <a:ext cx="3057148" cy="580571"/>
          </a:xfrm>
        </p:spPr>
        <p:txBody>
          <a:bodyPr/>
          <a:lstStyle/>
          <a:p>
            <a:pPr algn="ctr"/>
            <a:r>
              <a:rPr lang="en-US" dirty="0" smtClean="0">
                <a:latin typeface="AbcBulletin"/>
                <a:cs typeface="AbcBulletin"/>
              </a:rPr>
              <a:t>Literacy</a:t>
            </a:r>
            <a:endParaRPr lang="en-US" dirty="0">
              <a:latin typeface="AbcBulletin"/>
              <a:cs typeface="AbcBulletin"/>
            </a:endParaRPr>
          </a:p>
        </p:txBody>
      </p:sp>
      <p:sp>
        <p:nvSpPr>
          <p:cNvPr id="4" name="Content Placeholder 3"/>
          <p:cNvSpPr>
            <a:spLocks noGrp="1"/>
          </p:cNvSpPr>
          <p:nvPr>
            <p:ph sz="half" idx="2"/>
          </p:nvPr>
        </p:nvSpPr>
        <p:spPr>
          <a:xfrm>
            <a:off x="1041721" y="2346476"/>
            <a:ext cx="3419856" cy="3464015"/>
          </a:xfrm>
        </p:spPr>
        <p:txBody>
          <a:bodyPr/>
          <a:lstStyle/>
          <a:p>
            <a:r>
              <a:rPr lang="en-US" dirty="0" smtClean="0"/>
              <a:t>Predict</a:t>
            </a:r>
          </a:p>
          <a:p>
            <a:r>
              <a:rPr lang="en-US" dirty="0" smtClean="0"/>
              <a:t>Summarize</a:t>
            </a:r>
          </a:p>
          <a:p>
            <a:r>
              <a:rPr lang="en-US" dirty="0" smtClean="0"/>
              <a:t>Main Idea</a:t>
            </a:r>
          </a:p>
          <a:p>
            <a:r>
              <a:rPr lang="en-US" dirty="0" smtClean="0"/>
              <a:t>Details</a:t>
            </a:r>
          </a:p>
          <a:p>
            <a:r>
              <a:rPr lang="en-US" dirty="0" smtClean="0"/>
              <a:t>Structure</a:t>
            </a:r>
          </a:p>
          <a:p>
            <a:r>
              <a:rPr lang="en-US" dirty="0" smtClean="0"/>
              <a:t>Inference</a:t>
            </a:r>
          </a:p>
          <a:p>
            <a:r>
              <a:rPr lang="en-US" dirty="0" smtClean="0"/>
              <a:t>ETC….</a:t>
            </a:r>
          </a:p>
          <a:p>
            <a:endParaRPr lang="en-US" dirty="0"/>
          </a:p>
        </p:txBody>
      </p:sp>
      <p:sp>
        <p:nvSpPr>
          <p:cNvPr id="5" name="Text Placeholder 4"/>
          <p:cNvSpPr>
            <a:spLocks noGrp="1"/>
          </p:cNvSpPr>
          <p:nvPr>
            <p:ph type="body" sz="quarter" idx="3"/>
          </p:nvPr>
        </p:nvSpPr>
        <p:spPr>
          <a:xfrm>
            <a:off x="5011837" y="1765905"/>
            <a:ext cx="3055717" cy="665238"/>
          </a:xfrm>
        </p:spPr>
        <p:txBody>
          <a:bodyPr/>
          <a:lstStyle/>
          <a:p>
            <a:pPr algn="ctr"/>
            <a:r>
              <a:rPr lang="en-US" dirty="0" smtClean="0">
                <a:latin typeface="AbcBulletin"/>
                <a:cs typeface="AbcBulletin"/>
              </a:rPr>
              <a:t>Math</a:t>
            </a:r>
            <a:endParaRPr lang="en-US" dirty="0">
              <a:latin typeface="AbcBulletin"/>
              <a:cs typeface="AbcBulletin"/>
            </a:endParaRPr>
          </a:p>
        </p:txBody>
      </p:sp>
      <p:sp>
        <p:nvSpPr>
          <p:cNvPr id="6" name="Content Placeholder 5"/>
          <p:cNvSpPr>
            <a:spLocks noGrp="1"/>
          </p:cNvSpPr>
          <p:nvPr>
            <p:ph sz="quarter" idx="4"/>
          </p:nvPr>
        </p:nvSpPr>
        <p:spPr>
          <a:xfrm>
            <a:off x="4645152" y="2346476"/>
            <a:ext cx="3419856" cy="3464015"/>
          </a:xfrm>
        </p:spPr>
        <p:txBody>
          <a:bodyPr/>
          <a:lstStyle/>
          <a:p>
            <a:pPr marL="68580" indent="0">
              <a:buNone/>
            </a:pPr>
            <a:endParaRPr lang="en-US" dirty="0" smtClean="0"/>
          </a:p>
          <a:p>
            <a:pPr marL="68580" indent="0">
              <a:buNone/>
            </a:pPr>
            <a:r>
              <a:rPr lang="en-US" dirty="0"/>
              <a:t> </a:t>
            </a:r>
            <a:r>
              <a:rPr lang="en-US" dirty="0" smtClean="0"/>
              <a:t>  </a:t>
            </a:r>
            <a:r>
              <a:rPr lang="en-US" dirty="0" smtClean="0"/>
              <a:t>What would a  </a:t>
            </a:r>
          </a:p>
          <a:p>
            <a:pPr marL="68580" indent="0">
              <a:buNone/>
            </a:pPr>
            <a:r>
              <a:rPr lang="en-US" dirty="0"/>
              <a:t> </a:t>
            </a:r>
            <a:r>
              <a:rPr lang="en-US" dirty="0" smtClean="0"/>
              <a:t> math poster look</a:t>
            </a:r>
          </a:p>
          <a:p>
            <a:pPr marL="68580" indent="0">
              <a:buNone/>
            </a:pPr>
            <a:r>
              <a:rPr lang="en-US" dirty="0"/>
              <a:t> </a:t>
            </a:r>
            <a:r>
              <a:rPr lang="en-US" dirty="0" smtClean="0"/>
              <a:t>            like?</a:t>
            </a:r>
          </a:p>
        </p:txBody>
      </p:sp>
    </p:spTree>
    <p:extLst>
      <p:ext uri="{BB962C8B-B14F-4D97-AF65-F5344CB8AC3E}">
        <p14:creationId xmlns:p14="http://schemas.microsoft.com/office/powerpoint/2010/main" val="253881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53143"/>
            <a:ext cx="7024744" cy="774095"/>
          </a:xfrm>
        </p:spPr>
        <p:txBody>
          <a:bodyPr>
            <a:normAutofit fontScale="90000"/>
          </a:bodyPr>
          <a:lstStyle/>
          <a:p>
            <a:r>
              <a:rPr lang="en-US" sz="2800" dirty="0" smtClean="0"/>
              <a:t>SMP #2 Construct  viable </a:t>
            </a:r>
            <a:r>
              <a:rPr lang="en-US" sz="2800" dirty="0"/>
              <a:t>a</a:t>
            </a:r>
            <a:r>
              <a:rPr lang="en-US" sz="2800" dirty="0" smtClean="0"/>
              <a:t>rguments and critique the reasoning of others.</a:t>
            </a:r>
            <a:endParaRPr lang="en-US" sz="2800" dirty="0"/>
          </a:p>
        </p:txBody>
      </p:sp>
      <p:sp>
        <p:nvSpPr>
          <p:cNvPr id="3" name="Content Placeholder 2"/>
          <p:cNvSpPr>
            <a:spLocks noGrp="1"/>
          </p:cNvSpPr>
          <p:nvPr>
            <p:ph idx="1"/>
          </p:nvPr>
        </p:nvSpPr>
        <p:spPr>
          <a:xfrm>
            <a:off x="641048" y="1427238"/>
            <a:ext cx="7886095" cy="4922762"/>
          </a:xfrm>
          <a:solidFill>
            <a:srgbClr val="FFD9A7"/>
          </a:solidFill>
        </p:spPr>
        <p:txBody>
          <a:bodyPr>
            <a:normAutofit/>
          </a:bodyPr>
          <a:lstStyle/>
          <a:p>
            <a:pPr marL="68580" indent="0">
              <a:buNone/>
            </a:pPr>
            <a:r>
              <a:rPr lang="en-US" sz="2000" dirty="0" smtClean="0"/>
              <a:t>Mathematically proficient students make sense of quantities and their relationships in problem situations.  They bring two complementary abilities to bear on problems involving quantitative relationships: the ability to </a:t>
            </a:r>
            <a:r>
              <a:rPr lang="en-US" sz="2000" i="1" dirty="0" smtClean="0"/>
              <a:t>decontextualize – </a:t>
            </a:r>
            <a:r>
              <a:rPr lang="en-US" sz="2000" dirty="0" smtClean="0"/>
              <a:t>to abstract a given situation and represent it symbolically and manipulate the representing symbols as if they have a life of their own, without necessarily attending to their referents – and the ability to </a:t>
            </a:r>
            <a:r>
              <a:rPr lang="en-US" sz="2000" i="1" dirty="0" smtClean="0"/>
              <a:t>contextualize</a:t>
            </a:r>
            <a:r>
              <a:rPr lang="en-US" sz="2000" dirty="0" smtClean="0"/>
              <a:t>, to pause as needed during the manipulation process in order to probe into the referents for the symbols involved.  Quantitative reasoning entails habits of creating a coherent representation of the problem at hand; considering the units involved; attending to the meaning of quantities, not just how to compute them; and knowing and flexibly using different properties of operations and such.</a:t>
            </a:r>
            <a:endParaRPr lang="en-US" sz="2000" dirty="0"/>
          </a:p>
        </p:txBody>
      </p:sp>
    </p:spTree>
    <p:extLst>
      <p:ext uri="{BB962C8B-B14F-4D97-AF65-F5344CB8AC3E}">
        <p14:creationId xmlns:p14="http://schemas.microsoft.com/office/powerpoint/2010/main" val="2273131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53143"/>
            <a:ext cx="7024744" cy="774095"/>
          </a:xfrm>
        </p:spPr>
        <p:txBody>
          <a:bodyPr>
            <a:normAutofit fontScale="90000"/>
          </a:bodyPr>
          <a:lstStyle/>
          <a:p>
            <a:r>
              <a:rPr lang="en-US" sz="2800" dirty="0" smtClean="0"/>
              <a:t>SMP #2 Construct  viable </a:t>
            </a:r>
            <a:r>
              <a:rPr lang="en-US" sz="2800" dirty="0"/>
              <a:t>a</a:t>
            </a:r>
            <a:r>
              <a:rPr lang="en-US" sz="2800" dirty="0" smtClean="0"/>
              <a:t>rguments and critique the reasoning of others.</a:t>
            </a:r>
            <a:endParaRPr lang="en-US" sz="2800" dirty="0"/>
          </a:p>
        </p:txBody>
      </p:sp>
      <p:sp>
        <p:nvSpPr>
          <p:cNvPr id="3" name="Content Placeholder 2"/>
          <p:cNvSpPr>
            <a:spLocks noGrp="1"/>
          </p:cNvSpPr>
          <p:nvPr>
            <p:ph idx="1"/>
          </p:nvPr>
        </p:nvSpPr>
        <p:spPr>
          <a:xfrm>
            <a:off x="641048" y="1427238"/>
            <a:ext cx="7886095" cy="4922762"/>
          </a:xfrm>
          <a:solidFill>
            <a:schemeClr val="accent6">
              <a:lumMod val="40000"/>
              <a:lumOff val="60000"/>
            </a:schemeClr>
          </a:solidFill>
        </p:spPr>
        <p:txBody>
          <a:bodyPr>
            <a:normAutofit/>
          </a:bodyPr>
          <a:lstStyle/>
          <a:p>
            <a:pPr marL="68580" indent="0">
              <a:buNone/>
            </a:pPr>
            <a:r>
              <a:rPr lang="en-US" sz="2000" dirty="0" smtClean="0"/>
              <a:t>Mathematically proficient students make sense of quantities and their relationships in problem situations.  They bring two complementary abilities to bear on problems involving quantitative relationships: </a:t>
            </a:r>
            <a:r>
              <a:rPr lang="en-US" sz="2000" b="1" dirty="0" smtClean="0"/>
              <a:t>the ability to </a:t>
            </a:r>
            <a:r>
              <a:rPr lang="en-US" sz="2000" b="1" i="1" dirty="0" smtClean="0"/>
              <a:t>decontextualize</a:t>
            </a:r>
            <a:r>
              <a:rPr lang="en-US" sz="2000" i="1" dirty="0" smtClean="0"/>
              <a:t> – </a:t>
            </a:r>
            <a:r>
              <a:rPr lang="en-US" sz="2000" dirty="0" smtClean="0"/>
              <a:t>to abstract a given situation and represent it symbolically and manipulate the representing symbols as if they have a life of their own, without necessarily attending to their referents – and </a:t>
            </a:r>
            <a:r>
              <a:rPr lang="en-US" sz="2000" b="1" dirty="0" smtClean="0"/>
              <a:t>the ability to </a:t>
            </a:r>
            <a:r>
              <a:rPr lang="en-US" sz="2000" b="1" i="1" dirty="0" smtClean="0"/>
              <a:t>contextualize</a:t>
            </a:r>
            <a:r>
              <a:rPr lang="en-US" sz="2000" dirty="0" smtClean="0"/>
              <a:t>, to pause as needed during the manipulation process in order to probe into the referents for the symbols involved.  </a:t>
            </a:r>
            <a:r>
              <a:rPr lang="en-US" sz="2000" b="1" dirty="0" smtClean="0"/>
              <a:t>Quantitative reasoning </a:t>
            </a:r>
            <a:r>
              <a:rPr lang="en-US" sz="2000" dirty="0" smtClean="0"/>
              <a:t>entails habits of creating a coherent representation of the problem at hand; considering the units involved; attending to the meaning of quantities, not just how to compute them; and knowing and flexibly using different properties of operations and such.</a:t>
            </a:r>
            <a:endParaRPr lang="en-US" sz="2000" dirty="0"/>
          </a:p>
        </p:txBody>
      </p:sp>
    </p:spTree>
    <p:extLst>
      <p:ext uri="{BB962C8B-B14F-4D97-AF65-F5344CB8AC3E}">
        <p14:creationId xmlns:p14="http://schemas.microsoft.com/office/powerpoint/2010/main" val="2277968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8.10.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
            <a:ext cx="9144000" cy="6575337"/>
          </a:xfrm>
          <a:prstGeom prst="rect">
            <a:avLst/>
          </a:prstGeom>
        </p:spPr>
      </p:pic>
    </p:spTree>
    <p:extLst>
      <p:ext uri="{BB962C8B-B14F-4D97-AF65-F5344CB8AC3E}">
        <p14:creationId xmlns:p14="http://schemas.microsoft.com/office/powerpoint/2010/main" val="25085265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23 at 8.21.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131300" cy="6654800"/>
          </a:xfrm>
          <a:prstGeom prst="rect">
            <a:avLst/>
          </a:prstGeom>
        </p:spPr>
      </p:pic>
    </p:spTree>
    <p:extLst>
      <p:ext uri="{BB962C8B-B14F-4D97-AF65-F5344CB8AC3E}">
        <p14:creationId xmlns:p14="http://schemas.microsoft.com/office/powerpoint/2010/main" val="1577165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23 at 8.1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
            <a:ext cx="9144000" cy="6598371"/>
          </a:xfrm>
          <a:prstGeom prst="rect">
            <a:avLst/>
          </a:prstGeom>
        </p:spPr>
      </p:pic>
    </p:spTree>
    <p:extLst>
      <p:ext uri="{BB962C8B-B14F-4D97-AF65-F5344CB8AC3E}">
        <p14:creationId xmlns:p14="http://schemas.microsoft.com/office/powerpoint/2010/main" val="1697296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23 at 8.0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612487"/>
          </a:xfrm>
          <a:prstGeom prst="rect">
            <a:avLst/>
          </a:prstGeom>
        </p:spPr>
      </p:pic>
    </p:spTree>
    <p:extLst>
      <p:ext uri="{BB962C8B-B14F-4D97-AF65-F5344CB8AC3E}">
        <p14:creationId xmlns:p14="http://schemas.microsoft.com/office/powerpoint/2010/main" val="14396375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Share strategies and tools for mathematics supervisors to help their teachers understand and implement the 8 Standards for Mathematical Practices</a:t>
            </a:r>
            <a:endParaRPr lang="en-US" dirty="0"/>
          </a:p>
        </p:txBody>
      </p:sp>
    </p:spTree>
    <p:extLst>
      <p:ext uri="{BB962C8B-B14F-4D97-AF65-F5344CB8AC3E}">
        <p14:creationId xmlns:p14="http://schemas.microsoft.com/office/powerpoint/2010/main" val="41684023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8.14.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
            <a:ext cx="9144000" cy="6556793"/>
          </a:xfrm>
          <a:prstGeom prst="rect">
            <a:avLst/>
          </a:prstGeom>
        </p:spPr>
      </p:pic>
    </p:spTree>
    <p:extLst>
      <p:ext uri="{BB962C8B-B14F-4D97-AF65-F5344CB8AC3E}">
        <p14:creationId xmlns:p14="http://schemas.microsoft.com/office/powerpoint/2010/main" val="1185835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23 at 8.07.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537686"/>
          </a:xfrm>
          <a:prstGeom prst="rect">
            <a:avLst/>
          </a:prstGeom>
        </p:spPr>
      </p:pic>
    </p:spTree>
    <p:extLst>
      <p:ext uri="{BB962C8B-B14F-4D97-AF65-F5344CB8AC3E}">
        <p14:creationId xmlns:p14="http://schemas.microsoft.com/office/powerpoint/2010/main" val="14521103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8.08.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617368"/>
          </a:xfrm>
          <a:prstGeom prst="rect">
            <a:avLst/>
          </a:prstGeom>
        </p:spPr>
      </p:pic>
    </p:spTree>
    <p:extLst>
      <p:ext uri="{BB962C8B-B14F-4D97-AF65-F5344CB8AC3E}">
        <p14:creationId xmlns:p14="http://schemas.microsoft.com/office/powerpoint/2010/main" val="1551789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23 at 8.2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9144000" cy="6720950"/>
          </a:xfrm>
          <a:prstGeom prst="rect">
            <a:avLst/>
          </a:prstGeom>
        </p:spPr>
      </p:pic>
    </p:spTree>
    <p:extLst>
      <p:ext uri="{BB962C8B-B14F-4D97-AF65-F5344CB8AC3E}">
        <p14:creationId xmlns:p14="http://schemas.microsoft.com/office/powerpoint/2010/main" val="2876482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Teacher Leaders</a:t>
            </a:r>
            <a:endParaRPr lang="en-US" dirty="0"/>
          </a:p>
        </p:txBody>
      </p:sp>
      <p:sp>
        <p:nvSpPr>
          <p:cNvPr id="3" name="Content Placeholder 2"/>
          <p:cNvSpPr>
            <a:spLocks noGrp="1"/>
          </p:cNvSpPr>
          <p:nvPr>
            <p:ph idx="1"/>
          </p:nvPr>
        </p:nvSpPr>
        <p:spPr/>
        <p:txBody>
          <a:bodyPr/>
          <a:lstStyle/>
          <a:p>
            <a:pPr marL="68580" indent="0">
              <a:buNone/>
            </a:pPr>
            <a:r>
              <a:rPr lang="en-US" dirty="0" smtClean="0"/>
              <a:t>The next group of people with whom we worked were our teacher writing teams.  Each team consisted of 3 – 5 classroom teachers with varying levels of pedagogical content knowledge and with varying levels of mathematics content knowledge.</a:t>
            </a:r>
            <a:endParaRPr lang="en-US" dirty="0"/>
          </a:p>
        </p:txBody>
      </p:sp>
    </p:spTree>
    <p:extLst>
      <p:ext uri="{BB962C8B-B14F-4D97-AF65-F5344CB8AC3E}">
        <p14:creationId xmlns:p14="http://schemas.microsoft.com/office/powerpoint/2010/main" val="1705267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03850"/>
          </a:xfrm>
        </p:spPr>
        <p:txBody>
          <a:bodyPr>
            <a:normAutofit fontScale="90000"/>
          </a:bodyPr>
          <a:lstStyle/>
          <a:p>
            <a:r>
              <a:rPr lang="en-US" dirty="0" smtClean="0"/>
              <a:t>Changing our view of how to access the practice standards with teachers.</a:t>
            </a:r>
            <a:endParaRPr lang="en-US" dirty="0"/>
          </a:p>
        </p:txBody>
      </p:sp>
      <p:sp>
        <p:nvSpPr>
          <p:cNvPr id="3" name="TextBox 2"/>
          <p:cNvSpPr txBox="1"/>
          <p:nvPr/>
        </p:nvSpPr>
        <p:spPr>
          <a:xfrm>
            <a:off x="1407652" y="2340822"/>
            <a:ext cx="3993447" cy="2585323"/>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r>
              <a:rPr lang="en-US" dirty="0" smtClean="0"/>
              <a:t>Initial “unpacking” of the Content Standards is a prerequisite for understanding the Practices Standards.</a:t>
            </a:r>
          </a:p>
          <a:p>
            <a:endParaRPr lang="en-US"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979" y="3416378"/>
            <a:ext cx="1625600" cy="1358900"/>
          </a:xfrm>
          <a:prstGeom prst="rect">
            <a:avLst/>
          </a:prstGeom>
        </p:spPr>
      </p:pic>
    </p:spTree>
    <p:extLst>
      <p:ext uri="{BB962C8B-B14F-4D97-AF65-F5344CB8AC3E}">
        <p14:creationId xmlns:p14="http://schemas.microsoft.com/office/powerpoint/2010/main" val="2799851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Understanding Mathematics</a:t>
            </a:r>
            <a:endParaRPr lang="en-US" dirty="0"/>
          </a:p>
        </p:txBody>
      </p:sp>
      <p:sp>
        <p:nvSpPr>
          <p:cNvPr id="3" name="TextBox 2"/>
          <p:cNvSpPr txBox="1"/>
          <p:nvPr/>
        </p:nvSpPr>
        <p:spPr>
          <a:xfrm>
            <a:off x="1591259" y="2539717"/>
            <a:ext cx="6166126" cy="892552"/>
          </a:xfrm>
          <a:prstGeom prst="rect">
            <a:avLst/>
          </a:prstGeom>
          <a:noFill/>
        </p:spPr>
        <p:txBody>
          <a:bodyPr wrap="square" rtlCol="0">
            <a:spAutoFit/>
          </a:bodyPr>
          <a:lstStyle/>
          <a:p>
            <a:r>
              <a:rPr lang="en-US" sz="3200" b="1" dirty="0">
                <a:solidFill>
                  <a:srgbClr val="FF0000"/>
                </a:solidFill>
              </a:rPr>
              <a:t>C</a:t>
            </a:r>
            <a:r>
              <a:rPr lang="en-US" sz="2000" dirty="0"/>
              <a:t>ONCEPTUAL UNDERSTANDING: </a:t>
            </a:r>
          </a:p>
          <a:p>
            <a:pPr lvl="1"/>
            <a:r>
              <a:rPr lang="en-US" sz="2000" dirty="0"/>
              <a:t>What a student needs to </a:t>
            </a:r>
            <a:r>
              <a:rPr lang="en-US" sz="2000" b="1" dirty="0">
                <a:solidFill>
                  <a:srgbClr val="000090"/>
                </a:solidFill>
              </a:rPr>
              <a:t>KNOW</a:t>
            </a:r>
          </a:p>
        </p:txBody>
      </p:sp>
      <p:sp>
        <p:nvSpPr>
          <p:cNvPr id="4" name="TextBox 3"/>
          <p:cNvSpPr txBox="1"/>
          <p:nvPr/>
        </p:nvSpPr>
        <p:spPr>
          <a:xfrm>
            <a:off x="1208745" y="3518885"/>
            <a:ext cx="184666" cy="369332"/>
          </a:xfrm>
          <a:prstGeom prst="rect">
            <a:avLst/>
          </a:prstGeom>
          <a:noFill/>
        </p:spPr>
        <p:txBody>
          <a:bodyPr wrap="none" rtlCol="0">
            <a:spAutoFit/>
          </a:bodyPr>
          <a:lstStyle/>
          <a:p>
            <a:endParaRPr lang="en-US" dirty="0"/>
          </a:p>
        </p:txBody>
      </p:sp>
      <p:sp>
        <p:nvSpPr>
          <p:cNvPr id="5" name="TextBox 4"/>
          <p:cNvSpPr txBox="1"/>
          <p:nvPr/>
        </p:nvSpPr>
        <p:spPr>
          <a:xfrm>
            <a:off x="1591259" y="3518885"/>
            <a:ext cx="5875417" cy="892552"/>
          </a:xfrm>
          <a:prstGeom prst="rect">
            <a:avLst/>
          </a:prstGeom>
          <a:noFill/>
        </p:spPr>
        <p:txBody>
          <a:bodyPr wrap="square" rtlCol="0">
            <a:spAutoFit/>
          </a:bodyPr>
          <a:lstStyle/>
          <a:p>
            <a:r>
              <a:rPr lang="en-US" sz="3200" b="1" dirty="0">
                <a:solidFill>
                  <a:srgbClr val="FF0000"/>
                </a:solidFill>
              </a:rPr>
              <a:t>P</a:t>
            </a:r>
            <a:r>
              <a:rPr lang="en-US" sz="2000" dirty="0"/>
              <a:t>ROCEDURAL UNDERSTANDING:</a:t>
            </a:r>
          </a:p>
          <a:p>
            <a:pPr lvl="1"/>
            <a:r>
              <a:rPr lang="en-US" sz="2000" dirty="0"/>
              <a:t>What a student needs to be able to </a:t>
            </a:r>
            <a:r>
              <a:rPr lang="en-US" sz="2000" b="1" dirty="0">
                <a:solidFill>
                  <a:srgbClr val="000090"/>
                </a:solidFill>
              </a:rPr>
              <a:t>DO</a:t>
            </a:r>
          </a:p>
        </p:txBody>
      </p:sp>
      <p:sp>
        <p:nvSpPr>
          <p:cNvPr id="6" name="TextBox 5"/>
          <p:cNvSpPr txBox="1"/>
          <p:nvPr/>
        </p:nvSpPr>
        <p:spPr>
          <a:xfrm>
            <a:off x="1591259" y="4635748"/>
            <a:ext cx="6059022" cy="1200329"/>
          </a:xfrm>
          <a:prstGeom prst="rect">
            <a:avLst/>
          </a:prstGeom>
          <a:noFill/>
        </p:spPr>
        <p:txBody>
          <a:bodyPr wrap="square" rtlCol="0">
            <a:spAutoFit/>
          </a:bodyPr>
          <a:lstStyle/>
          <a:p>
            <a:r>
              <a:rPr lang="en-US" sz="3200" b="1" dirty="0">
                <a:solidFill>
                  <a:srgbClr val="FF0000"/>
                </a:solidFill>
              </a:rPr>
              <a:t>R</a:t>
            </a:r>
            <a:r>
              <a:rPr lang="en-US" sz="2000" dirty="0"/>
              <a:t>EPRESENTATIONAL UNDERSTANDING:</a:t>
            </a:r>
          </a:p>
          <a:p>
            <a:pPr lvl="1"/>
            <a:r>
              <a:rPr lang="en-US" sz="2000" dirty="0"/>
              <a:t>How a student </a:t>
            </a:r>
            <a:r>
              <a:rPr lang="en-US" sz="2000" b="1" dirty="0">
                <a:solidFill>
                  <a:srgbClr val="000090"/>
                </a:solidFill>
              </a:rPr>
              <a:t>SHOWS</a:t>
            </a:r>
            <a:r>
              <a:rPr lang="en-US" sz="2000" dirty="0"/>
              <a:t> what he/she </a:t>
            </a:r>
          </a:p>
          <a:p>
            <a:pPr lvl="1"/>
            <a:r>
              <a:rPr lang="en-US" sz="2000" dirty="0"/>
              <a:t>knows or can do.</a:t>
            </a:r>
          </a:p>
        </p:txBody>
      </p:sp>
    </p:spTree>
    <p:extLst>
      <p:ext uri="{BB962C8B-B14F-4D97-AF65-F5344CB8AC3E}">
        <p14:creationId xmlns:p14="http://schemas.microsoft.com/office/powerpoint/2010/main" val="21704937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CPR to the </a:t>
            </a:r>
            <a:br>
              <a:rPr lang="en-US" dirty="0" smtClean="0"/>
            </a:br>
            <a:r>
              <a:rPr lang="en-US" dirty="0" smtClean="0"/>
              <a:t>Common Core</a:t>
            </a:r>
            <a:endParaRPr lang="en-US" dirty="0"/>
          </a:p>
        </p:txBody>
      </p:sp>
      <p:sp>
        <p:nvSpPr>
          <p:cNvPr id="3" name="TextBox 2"/>
          <p:cNvSpPr txBox="1"/>
          <p:nvPr/>
        </p:nvSpPr>
        <p:spPr>
          <a:xfrm>
            <a:off x="1043490" y="2785581"/>
            <a:ext cx="7422559" cy="2862323"/>
          </a:xfrm>
          <a:prstGeom prst="rect">
            <a:avLst/>
          </a:prstGeom>
          <a:noFill/>
        </p:spPr>
        <p:txBody>
          <a:bodyPr wrap="square" rtlCol="0">
            <a:spAutoFit/>
          </a:bodyPr>
          <a:lstStyle/>
          <a:p>
            <a:endParaRPr lang="en-US" dirty="0" smtClean="0"/>
          </a:p>
          <a:p>
            <a:r>
              <a:rPr lang="en-US" dirty="0" smtClean="0"/>
              <a:t>Work in teams to examine the 3</a:t>
            </a:r>
            <a:r>
              <a:rPr lang="en-US" baseline="30000" dirty="0" smtClean="0"/>
              <a:t>rd</a:t>
            </a:r>
            <a:r>
              <a:rPr lang="en-US" dirty="0" smtClean="0"/>
              <a:t> grade core. </a:t>
            </a:r>
          </a:p>
          <a:p>
            <a:endParaRPr lang="en-US" dirty="0" smtClean="0"/>
          </a:p>
          <a:p>
            <a:pPr marL="285750" indent="-285750">
              <a:buFont typeface="Arial"/>
              <a:buChar char="•"/>
            </a:pPr>
            <a:r>
              <a:rPr lang="en-US" dirty="0" smtClean="0"/>
              <a:t>Highlight and color code phrases in the standards as emphasizing </a:t>
            </a:r>
            <a:r>
              <a:rPr lang="en-US" b="1" dirty="0" smtClean="0">
                <a:solidFill>
                  <a:srgbClr val="0000FF"/>
                </a:solidFill>
              </a:rPr>
              <a:t>conceptual (KNOW)</a:t>
            </a:r>
            <a:r>
              <a:rPr lang="en-US" dirty="0" smtClean="0"/>
              <a:t>, </a:t>
            </a:r>
            <a:r>
              <a:rPr lang="en-US" b="1" dirty="0" smtClean="0">
                <a:solidFill>
                  <a:srgbClr val="FF0000"/>
                </a:solidFill>
              </a:rPr>
              <a:t>procedural (DO)</a:t>
            </a:r>
            <a:r>
              <a:rPr lang="en-US" dirty="0" smtClean="0"/>
              <a:t>, or </a:t>
            </a:r>
            <a:r>
              <a:rPr lang="en-US" b="1" dirty="0" smtClean="0">
                <a:solidFill>
                  <a:srgbClr val="008000"/>
                </a:solidFill>
              </a:rPr>
              <a:t>representational (SHOW) </a:t>
            </a:r>
            <a:r>
              <a:rPr lang="en-US" dirty="0" smtClean="0"/>
              <a:t>understanding. </a:t>
            </a:r>
          </a:p>
          <a:p>
            <a:endParaRPr lang="en-US" dirty="0" smtClean="0"/>
          </a:p>
          <a:p>
            <a:pPr marL="285750" indent="-285750">
              <a:buFont typeface="Arial"/>
              <a:buChar char="•"/>
            </a:pPr>
            <a:r>
              <a:rPr lang="en-US" dirty="0" smtClean="0"/>
              <a:t>Underline the verbs – it will often help you determine what type of understanding is expected.</a:t>
            </a:r>
          </a:p>
          <a:p>
            <a:endParaRPr lang="en-US" dirty="0"/>
          </a:p>
        </p:txBody>
      </p:sp>
      <p:sp>
        <p:nvSpPr>
          <p:cNvPr id="5" name="TextBox 4"/>
          <p:cNvSpPr txBox="1"/>
          <p:nvPr/>
        </p:nvSpPr>
        <p:spPr>
          <a:xfrm>
            <a:off x="1162842" y="2509118"/>
            <a:ext cx="6905392" cy="461665"/>
          </a:xfrm>
          <a:prstGeom prst="rect">
            <a:avLst/>
          </a:prstGeom>
          <a:noFill/>
        </p:spPr>
        <p:txBody>
          <a:bodyPr wrap="square" rtlCol="0">
            <a:spAutoFit/>
          </a:bodyPr>
          <a:lstStyle/>
          <a:p>
            <a:pPr algn="ctr"/>
            <a:r>
              <a:rPr lang="en-US" sz="2400" b="1" dirty="0" smtClean="0"/>
              <a:t>PLC Activity</a:t>
            </a:r>
            <a:endParaRPr lang="en-US" sz="2400" b="1" dirty="0"/>
          </a:p>
        </p:txBody>
      </p:sp>
    </p:spTree>
    <p:extLst>
      <p:ext uri="{BB962C8B-B14F-4D97-AF65-F5344CB8AC3E}">
        <p14:creationId xmlns:p14="http://schemas.microsoft.com/office/powerpoint/2010/main" val="22597850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Applying CPR to the </a:t>
            </a:r>
            <a:br>
              <a:rPr lang="en-US" dirty="0" smtClean="0"/>
            </a:br>
            <a:r>
              <a:rPr lang="en-US" dirty="0" smtClean="0"/>
              <a:t>Common Core – </a:t>
            </a:r>
            <a:r>
              <a:rPr lang="en-US" dirty="0"/>
              <a:t>3.NF </a:t>
            </a:r>
          </a:p>
        </p:txBody>
      </p:sp>
      <p:sp>
        <p:nvSpPr>
          <p:cNvPr id="8" name="Rectangle 7"/>
          <p:cNvSpPr/>
          <p:nvPr/>
        </p:nvSpPr>
        <p:spPr>
          <a:xfrm>
            <a:off x="1043489" y="2136339"/>
            <a:ext cx="7264717" cy="1477328"/>
          </a:xfrm>
          <a:prstGeom prst="rect">
            <a:avLst/>
          </a:prstGeom>
        </p:spPr>
        <p:txBody>
          <a:bodyPr wrap="square">
            <a:spAutoFit/>
          </a:bodyPr>
          <a:lstStyle/>
          <a:p>
            <a:r>
              <a:rPr lang="en-US" b="1" dirty="0"/>
              <a:t>3. Explain equivalence of fractions in special cases, and </a:t>
            </a:r>
            <a:r>
              <a:rPr lang="en-US" b="1" dirty="0" smtClean="0"/>
              <a:t>compare fractions </a:t>
            </a:r>
            <a:r>
              <a:rPr lang="en-US" b="1" dirty="0"/>
              <a:t>by reasoning about their size.</a:t>
            </a:r>
          </a:p>
          <a:p>
            <a:endParaRPr lang="en-US" dirty="0"/>
          </a:p>
          <a:p>
            <a:r>
              <a:rPr lang="en-US" dirty="0"/>
              <a:t>a. Understand two fractions as equivalent (equal) if they are the</a:t>
            </a:r>
          </a:p>
          <a:p>
            <a:r>
              <a:rPr lang="en-US" dirty="0"/>
              <a:t>same size, or the same point on a number line.</a:t>
            </a:r>
          </a:p>
        </p:txBody>
      </p:sp>
      <p:sp>
        <p:nvSpPr>
          <p:cNvPr id="9" name="TextBox 8"/>
          <p:cNvSpPr txBox="1"/>
          <p:nvPr/>
        </p:nvSpPr>
        <p:spPr>
          <a:xfrm>
            <a:off x="1043490" y="4605149"/>
            <a:ext cx="7264716" cy="646331"/>
          </a:xfrm>
          <a:prstGeom prst="rect">
            <a:avLst/>
          </a:prstGeom>
          <a:noFill/>
        </p:spPr>
        <p:txBody>
          <a:bodyPr wrap="square" rtlCol="0">
            <a:spAutoFit/>
          </a:bodyPr>
          <a:lstStyle/>
          <a:p>
            <a:r>
              <a:rPr lang="en-US" dirty="0">
                <a:solidFill>
                  <a:srgbClr val="0000FF"/>
                </a:solidFill>
              </a:rPr>
              <a:t>a. </a:t>
            </a:r>
            <a:r>
              <a:rPr lang="en-US" b="1" u="sng" dirty="0">
                <a:solidFill>
                  <a:srgbClr val="0000FF"/>
                </a:solidFill>
              </a:rPr>
              <a:t>Understand</a:t>
            </a:r>
            <a:r>
              <a:rPr lang="en-US" dirty="0">
                <a:solidFill>
                  <a:srgbClr val="0000FF"/>
                </a:solidFill>
              </a:rPr>
              <a:t> two fractions as equivalent (equal) if they are the</a:t>
            </a:r>
          </a:p>
          <a:p>
            <a:r>
              <a:rPr lang="en-US" dirty="0">
                <a:solidFill>
                  <a:srgbClr val="0000FF"/>
                </a:solidFill>
              </a:rPr>
              <a:t>same size, or the same point on a number line.</a:t>
            </a:r>
          </a:p>
        </p:txBody>
      </p:sp>
      <p:sp>
        <p:nvSpPr>
          <p:cNvPr id="10" name="TextBox 9"/>
          <p:cNvSpPr txBox="1"/>
          <p:nvPr/>
        </p:nvSpPr>
        <p:spPr>
          <a:xfrm>
            <a:off x="873125" y="6127750"/>
            <a:ext cx="7588250" cy="369332"/>
          </a:xfrm>
          <a:prstGeom prst="rect">
            <a:avLst/>
          </a:prstGeom>
          <a:noFill/>
        </p:spPr>
        <p:txBody>
          <a:bodyPr wrap="square" rtlCol="0">
            <a:spAutoFit/>
          </a:bodyPr>
          <a:lstStyle/>
          <a:p>
            <a:pPr algn="ctr"/>
            <a:r>
              <a:rPr lang="en-US" dirty="0" smtClean="0">
                <a:solidFill>
                  <a:srgbClr val="0000FF"/>
                </a:solidFill>
              </a:rPr>
              <a:t>CONCEPTUAL	</a:t>
            </a:r>
            <a:r>
              <a:rPr lang="en-US" dirty="0" smtClean="0">
                <a:solidFill>
                  <a:srgbClr val="FF0000"/>
                </a:solidFill>
              </a:rPr>
              <a:t>PROCEDURAL	</a:t>
            </a:r>
            <a:r>
              <a:rPr lang="en-US" dirty="0" smtClean="0">
                <a:solidFill>
                  <a:srgbClr val="008000"/>
                </a:solidFill>
              </a:rPr>
              <a:t>REPRESENTATIONAL</a:t>
            </a:r>
            <a:endParaRPr lang="en-US" dirty="0">
              <a:solidFill>
                <a:srgbClr val="0000FF"/>
              </a:solidFill>
            </a:endParaRPr>
          </a:p>
        </p:txBody>
      </p:sp>
    </p:spTree>
    <p:extLst>
      <p:ext uri="{BB962C8B-B14F-4D97-AF65-F5344CB8AC3E}">
        <p14:creationId xmlns:p14="http://schemas.microsoft.com/office/powerpoint/2010/main" val="1625732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5574"/>
            <a:ext cx="7024744" cy="1208660"/>
          </a:xfrm>
        </p:spPr>
        <p:txBody>
          <a:bodyPr>
            <a:normAutofit fontScale="90000"/>
          </a:bodyPr>
          <a:lstStyle/>
          <a:p>
            <a:r>
              <a:rPr lang="en-US" dirty="0" smtClean="0"/>
              <a:t>Applying CPR to the </a:t>
            </a:r>
            <a:br>
              <a:rPr lang="en-US" dirty="0" smtClean="0"/>
            </a:br>
            <a:r>
              <a:rPr lang="en-US" dirty="0" smtClean="0"/>
              <a:t>Common Core – </a:t>
            </a:r>
            <a:r>
              <a:rPr lang="en-US" dirty="0"/>
              <a:t>3.NF </a:t>
            </a:r>
          </a:p>
        </p:txBody>
      </p:sp>
      <p:sp>
        <p:nvSpPr>
          <p:cNvPr id="8" name="Rectangle 7"/>
          <p:cNvSpPr/>
          <p:nvPr/>
        </p:nvSpPr>
        <p:spPr>
          <a:xfrm>
            <a:off x="673225" y="2136339"/>
            <a:ext cx="7788150" cy="1754327"/>
          </a:xfrm>
          <a:prstGeom prst="rect">
            <a:avLst/>
          </a:prstGeom>
        </p:spPr>
        <p:txBody>
          <a:bodyPr wrap="square">
            <a:spAutoFit/>
          </a:bodyPr>
          <a:lstStyle/>
          <a:p>
            <a:r>
              <a:rPr lang="en-US" b="1" dirty="0"/>
              <a:t>3. Explain equivalence of fractions in special cases, and compare fractions by reasoning about their size.</a:t>
            </a:r>
          </a:p>
          <a:p>
            <a:endParaRPr lang="en-US" dirty="0" smtClean="0"/>
          </a:p>
          <a:p>
            <a:r>
              <a:rPr lang="en-US" dirty="0"/>
              <a:t>b. Recognize and generate simple equivalent fractions, e.g., 1/2 =</a:t>
            </a:r>
          </a:p>
          <a:p>
            <a:r>
              <a:rPr lang="en-US" dirty="0"/>
              <a:t>2/4, 4/6 = 2/3). Explain why the fractions are equivalent, e.g., by</a:t>
            </a:r>
          </a:p>
          <a:p>
            <a:r>
              <a:rPr lang="en-US" dirty="0"/>
              <a:t>using a visual fraction model.</a:t>
            </a:r>
          </a:p>
        </p:txBody>
      </p:sp>
      <p:sp>
        <p:nvSpPr>
          <p:cNvPr id="9" name="TextBox 8"/>
          <p:cNvSpPr txBox="1"/>
          <p:nvPr/>
        </p:nvSpPr>
        <p:spPr>
          <a:xfrm>
            <a:off x="673225" y="4605149"/>
            <a:ext cx="7910392" cy="923330"/>
          </a:xfrm>
          <a:prstGeom prst="rect">
            <a:avLst/>
          </a:prstGeom>
          <a:noFill/>
        </p:spPr>
        <p:txBody>
          <a:bodyPr wrap="square" rtlCol="0">
            <a:spAutoFit/>
          </a:bodyPr>
          <a:lstStyle/>
          <a:p>
            <a:r>
              <a:rPr lang="en-US" dirty="0"/>
              <a:t>b. </a:t>
            </a:r>
            <a:r>
              <a:rPr lang="en-US" b="1" u="sng" dirty="0">
                <a:solidFill>
                  <a:srgbClr val="FF0000"/>
                </a:solidFill>
              </a:rPr>
              <a:t>Recognize</a:t>
            </a:r>
            <a:r>
              <a:rPr lang="en-US" dirty="0">
                <a:solidFill>
                  <a:srgbClr val="FF0000"/>
                </a:solidFill>
              </a:rPr>
              <a:t> and </a:t>
            </a:r>
            <a:r>
              <a:rPr lang="en-US" b="1" u="sng" dirty="0">
                <a:solidFill>
                  <a:srgbClr val="FF0000"/>
                </a:solidFill>
              </a:rPr>
              <a:t>generate</a:t>
            </a:r>
            <a:r>
              <a:rPr lang="en-US" dirty="0">
                <a:solidFill>
                  <a:srgbClr val="FF0000"/>
                </a:solidFill>
              </a:rPr>
              <a:t> simple equivalent fractions, e.g., 1/2 =</a:t>
            </a:r>
          </a:p>
          <a:p>
            <a:r>
              <a:rPr lang="en-US" dirty="0">
                <a:solidFill>
                  <a:srgbClr val="FF0000"/>
                </a:solidFill>
              </a:rPr>
              <a:t>2/4, 4/6 = 2/3). </a:t>
            </a:r>
            <a:r>
              <a:rPr lang="en-US" b="1" u="sng" dirty="0" smtClean="0">
                <a:solidFill>
                  <a:srgbClr val="0000FF"/>
                </a:solidFill>
              </a:rPr>
              <a:t>Explain</a:t>
            </a:r>
            <a:r>
              <a:rPr lang="en-US" dirty="0" smtClean="0">
                <a:solidFill>
                  <a:srgbClr val="0000FF"/>
                </a:solidFill>
              </a:rPr>
              <a:t> why the fractions are equivalent, </a:t>
            </a:r>
            <a:r>
              <a:rPr lang="en-US" dirty="0" smtClean="0">
                <a:solidFill>
                  <a:srgbClr val="008000"/>
                </a:solidFill>
              </a:rPr>
              <a:t>e.g</a:t>
            </a:r>
            <a:r>
              <a:rPr lang="en-US" dirty="0">
                <a:solidFill>
                  <a:srgbClr val="008000"/>
                </a:solidFill>
              </a:rPr>
              <a:t>., by</a:t>
            </a:r>
          </a:p>
          <a:p>
            <a:r>
              <a:rPr lang="en-US" dirty="0">
                <a:solidFill>
                  <a:srgbClr val="008000"/>
                </a:solidFill>
              </a:rPr>
              <a:t>using a visual fraction model</a:t>
            </a:r>
            <a:r>
              <a:rPr lang="en-US" dirty="0" smtClean="0">
                <a:solidFill>
                  <a:srgbClr val="008000"/>
                </a:solidFill>
              </a:rPr>
              <a:t>.</a:t>
            </a:r>
            <a:endParaRPr lang="en-US" dirty="0">
              <a:solidFill>
                <a:srgbClr val="008000"/>
              </a:solidFill>
            </a:endParaRPr>
          </a:p>
        </p:txBody>
      </p:sp>
      <p:sp>
        <p:nvSpPr>
          <p:cNvPr id="10" name="TextBox 9"/>
          <p:cNvSpPr txBox="1"/>
          <p:nvPr/>
        </p:nvSpPr>
        <p:spPr>
          <a:xfrm>
            <a:off x="873125" y="6127750"/>
            <a:ext cx="7588250" cy="369332"/>
          </a:xfrm>
          <a:prstGeom prst="rect">
            <a:avLst/>
          </a:prstGeom>
          <a:noFill/>
        </p:spPr>
        <p:txBody>
          <a:bodyPr wrap="square" rtlCol="0">
            <a:spAutoFit/>
          </a:bodyPr>
          <a:lstStyle/>
          <a:p>
            <a:pPr algn="ctr"/>
            <a:r>
              <a:rPr lang="en-US" dirty="0" smtClean="0">
                <a:solidFill>
                  <a:srgbClr val="0000FF"/>
                </a:solidFill>
              </a:rPr>
              <a:t>CONCEPTUAL	</a:t>
            </a:r>
            <a:r>
              <a:rPr lang="en-US" dirty="0" smtClean="0">
                <a:solidFill>
                  <a:srgbClr val="FF0000"/>
                </a:solidFill>
              </a:rPr>
              <a:t>PROCEDURAL	</a:t>
            </a:r>
            <a:r>
              <a:rPr lang="en-US" dirty="0" smtClean="0">
                <a:solidFill>
                  <a:srgbClr val="008000"/>
                </a:solidFill>
              </a:rPr>
              <a:t>REPRESENTATIONAL</a:t>
            </a:r>
            <a:endParaRPr lang="en-US" dirty="0">
              <a:solidFill>
                <a:srgbClr val="0000FF"/>
              </a:solidFill>
            </a:endParaRPr>
          </a:p>
        </p:txBody>
      </p:sp>
    </p:spTree>
    <p:extLst>
      <p:ext uri="{BB962C8B-B14F-4D97-AF65-F5344CB8AC3E}">
        <p14:creationId xmlns:p14="http://schemas.microsoft.com/office/powerpoint/2010/main" val="260027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Utah State Office of Education recommended CCSS - Math implementation for 6</a:t>
            </a:r>
            <a:r>
              <a:rPr lang="en-US" baseline="30000" dirty="0" smtClean="0"/>
              <a:t>th</a:t>
            </a:r>
            <a:r>
              <a:rPr lang="en-US" dirty="0" smtClean="0"/>
              <a:t> &amp; 9</a:t>
            </a:r>
            <a:r>
              <a:rPr lang="en-US" baseline="30000" dirty="0" smtClean="0"/>
              <a:t>th</a:t>
            </a:r>
            <a:r>
              <a:rPr lang="en-US" dirty="0" smtClean="0"/>
              <a:t> Grades in 2011-2012.</a:t>
            </a:r>
          </a:p>
          <a:p>
            <a:r>
              <a:rPr lang="en-US" dirty="0" smtClean="0"/>
              <a:t>As Math Teacher Specialists, we delved into the core to anticipate what PD our teachers would need.</a:t>
            </a:r>
            <a:endParaRPr lang="en-US" dirty="0"/>
          </a:p>
        </p:txBody>
      </p:sp>
    </p:spTree>
    <p:extLst>
      <p:ext uri="{BB962C8B-B14F-4D97-AF65-F5344CB8AC3E}">
        <p14:creationId xmlns:p14="http://schemas.microsoft.com/office/powerpoint/2010/main" val="610691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5574"/>
            <a:ext cx="7024744" cy="1208660"/>
          </a:xfrm>
        </p:spPr>
        <p:txBody>
          <a:bodyPr>
            <a:normAutofit fontScale="90000"/>
          </a:bodyPr>
          <a:lstStyle/>
          <a:p>
            <a:r>
              <a:rPr lang="en-US" dirty="0" smtClean="0"/>
              <a:t>Applying CPR to the </a:t>
            </a:r>
            <a:br>
              <a:rPr lang="en-US" dirty="0" smtClean="0"/>
            </a:br>
            <a:r>
              <a:rPr lang="en-US" dirty="0" smtClean="0"/>
              <a:t>Common Core – </a:t>
            </a:r>
            <a:r>
              <a:rPr lang="en-US" dirty="0"/>
              <a:t>3.NF </a:t>
            </a:r>
          </a:p>
        </p:txBody>
      </p:sp>
      <p:sp>
        <p:nvSpPr>
          <p:cNvPr id="8" name="Rectangle 7"/>
          <p:cNvSpPr/>
          <p:nvPr/>
        </p:nvSpPr>
        <p:spPr>
          <a:xfrm>
            <a:off x="673225" y="2136339"/>
            <a:ext cx="7788150" cy="2031325"/>
          </a:xfrm>
          <a:prstGeom prst="rect">
            <a:avLst/>
          </a:prstGeom>
        </p:spPr>
        <p:txBody>
          <a:bodyPr wrap="square">
            <a:spAutoFit/>
          </a:bodyPr>
          <a:lstStyle/>
          <a:p>
            <a:r>
              <a:rPr lang="en-US" b="1" dirty="0"/>
              <a:t>3. Explain equivalence of fractions in special cases, and compare fractions by reasoning about their size.</a:t>
            </a:r>
          </a:p>
          <a:p>
            <a:endParaRPr lang="en-US" dirty="0" smtClean="0"/>
          </a:p>
          <a:p>
            <a:r>
              <a:rPr lang="en-US" dirty="0"/>
              <a:t>c. Express whole numbers as fractions, and recognize fractions that</a:t>
            </a:r>
          </a:p>
          <a:p>
            <a:r>
              <a:rPr lang="en-US" dirty="0"/>
              <a:t>are equivalent to whole numbers. </a:t>
            </a:r>
            <a:r>
              <a:rPr lang="en-US" i="1" dirty="0"/>
              <a:t>Examples: Express 3 in the form</a:t>
            </a:r>
            <a:endParaRPr lang="en-US" dirty="0"/>
          </a:p>
          <a:p>
            <a:r>
              <a:rPr lang="en-US" i="1" dirty="0"/>
              <a:t>3 = 3/1; recognize that 6/1 = 6; locate 4/4 and 1 at the same point</a:t>
            </a:r>
            <a:endParaRPr lang="en-US" dirty="0"/>
          </a:p>
          <a:p>
            <a:r>
              <a:rPr lang="en-US" i="1" dirty="0"/>
              <a:t>of a number line diagram.</a:t>
            </a:r>
            <a:endParaRPr lang="en-US" dirty="0"/>
          </a:p>
        </p:txBody>
      </p:sp>
      <p:sp>
        <p:nvSpPr>
          <p:cNvPr id="9" name="TextBox 8"/>
          <p:cNvSpPr txBox="1"/>
          <p:nvPr/>
        </p:nvSpPr>
        <p:spPr>
          <a:xfrm>
            <a:off x="673225" y="4605149"/>
            <a:ext cx="7910392" cy="1200329"/>
          </a:xfrm>
          <a:prstGeom prst="rect">
            <a:avLst/>
          </a:prstGeom>
          <a:noFill/>
        </p:spPr>
        <p:txBody>
          <a:bodyPr wrap="square" rtlCol="0">
            <a:spAutoFit/>
          </a:bodyPr>
          <a:lstStyle/>
          <a:p>
            <a:r>
              <a:rPr lang="en-US" dirty="0"/>
              <a:t>c. </a:t>
            </a:r>
            <a:r>
              <a:rPr lang="en-US" b="1" u="sng" dirty="0">
                <a:solidFill>
                  <a:srgbClr val="FF0000"/>
                </a:solidFill>
              </a:rPr>
              <a:t>Express</a:t>
            </a:r>
            <a:r>
              <a:rPr lang="en-US" dirty="0">
                <a:solidFill>
                  <a:srgbClr val="FF0000"/>
                </a:solidFill>
              </a:rPr>
              <a:t> whole numbers as fractions, and </a:t>
            </a:r>
            <a:r>
              <a:rPr lang="en-US" b="1" u="sng" dirty="0">
                <a:solidFill>
                  <a:srgbClr val="FF0000"/>
                </a:solidFill>
              </a:rPr>
              <a:t>recognize</a:t>
            </a:r>
            <a:r>
              <a:rPr lang="en-US" dirty="0">
                <a:solidFill>
                  <a:srgbClr val="FF0000"/>
                </a:solidFill>
              </a:rPr>
              <a:t> fractions that</a:t>
            </a:r>
          </a:p>
          <a:p>
            <a:r>
              <a:rPr lang="en-US" dirty="0">
                <a:solidFill>
                  <a:srgbClr val="FF0000"/>
                </a:solidFill>
              </a:rPr>
              <a:t>are equivalent to whole numbers. </a:t>
            </a:r>
            <a:r>
              <a:rPr lang="en-US" i="1" dirty="0">
                <a:solidFill>
                  <a:srgbClr val="FF0000"/>
                </a:solidFill>
              </a:rPr>
              <a:t>Examples: </a:t>
            </a:r>
            <a:r>
              <a:rPr lang="en-US" b="1" i="1" u="sng" dirty="0">
                <a:solidFill>
                  <a:srgbClr val="FF0000"/>
                </a:solidFill>
              </a:rPr>
              <a:t>Express</a:t>
            </a:r>
            <a:r>
              <a:rPr lang="en-US" i="1" dirty="0">
                <a:solidFill>
                  <a:srgbClr val="FF0000"/>
                </a:solidFill>
              </a:rPr>
              <a:t> 3 in the form</a:t>
            </a:r>
            <a:endParaRPr lang="en-US" dirty="0">
              <a:solidFill>
                <a:srgbClr val="FF0000"/>
              </a:solidFill>
            </a:endParaRPr>
          </a:p>
          <a:p>
            <a:r>
              <a:rPr lang="en-US" i="1" dirty="0">
                <a:solidFill>
                  <a:srgbClr val="FF0000"/>
                </a:solidFill>
              </a:rPr>
              <a:t>3 = 3/1;</a:t>
            </a:r>
            <a:r>
              <a:rPr lang="en-US" b="1" i="1" u="sng" dirty="0">
                <a:solidFill>
                  <a:srgbClr val="FF0000"/>
                </a:solidFill>
              </a:rPr>
              <a:t> recognize </a:t>
            </a:r>
            <a:r>
              <a:rPr lang="en-US" i="1" dirty="0">
                <a:solidFill>
                  <a:srgbClr val="FF0000"/>
                </a:solidFill>
              </a:rPr>
              <a:t>that 6/1 = 6; locate 4/4 and 1 at the same point</a:t>
            </a:r>
            <a:endParaRPr lang="en-US" dirty="0">
              <a:solidFill>
                <a:srgbClr val="FF0000"/>
              </a:solidFill>
            </a:endParaRPr>
          </a:p>
          <a:p>
            <a:r>
              <a:rPr lang="en-US" i="1" dirty="0">
                <a:solidFill>
                  <a:srgbClr val="FF0000"/>
                </a:solidFill>
              </a:rPr>
              <a:t>of a number line diagram.</a:t>
            </a:r>
            <a:endParaRPr lang="en-US" dirty="0">
              <a:solidFill>
                <a:srgbClr val="FF0000"/>
              </a:solidFill>
            </a:endParaRPr>
          </a:p>
        </p:txBody>
      </p:sp>
      <p:sp>
        <p:nvSpPr>
          <p:cNvPr id="10" name="TextBox 9"/>
          <p:cNvSpPr txBox="1"/>
          <p:nvPr/>
        </p:nvSpPr>
        <p:spPr>
          <a:xfrm>
            <a:off x="873125" y="6127750"/>
            <a:ext cx="7588250" cy="369332"/>
          </a:xfrm>
          <a:prstGeom prst="rect">
            <a:avLst/>
          </a:prstGeom>
          <a:noFill/>
        </p:spPr>
        <p:txBody>
          <a:bodyPr wrap="square" rtlCol="0">
            <a:spAutoFit/>
          </a:bodyPr>
          <a:lstStyle/>
          <a:p>
            <a:pPr algn="ctr"/>
            <a:r>
              <a:rPr lang="en-US" dirty="0" smtClean="0">
                <a:solidFill>
                  <a:srgbClr val="0000FF"/>
                </a:solidFill>
              </a:rPr>
              <a:t>CONCEPTUAL	</a:t>
            </a:r>
            <a:r>
              <a:rPr lang="en-US" dirty="0" smtClean="0">
                <a:solidFill>
                  <a:srgbClr val="FF0000"/>
                </a:solidFill>
              </a:rPr>
              <a:t>PROCEDURAL	</a:t>
            </a:r>
            <a:r>
              <a:rPr lang="en-US" dirty="0" smtClean="0">
                <a:solidFill>
                  <a:srgbClr val="008000"/>
                </a:solidFill>
              </a:rPr>
              <a:t>REPRESENTATIONAL</a:t>
            </a:r>
            <a:endParaRPr lang="en-US" dirty="0">
              <a:solidFill>
                <a:srgbClr val="0000FF"/>
              </a:solidFill>
            </a:endParaRPr>
          </a:p>
        </p:txBody>
      </p:sp>
    </p:spTree>
    <p:extLst>
      <p:ext uri="{BB962C8B-B14F-4D97-AF65-F5344CB8AC3E}">
        <p14:creationId xmlns:p14="http://schemas.microsoft.com/office/powerpoint/2010/main" val="5032180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95574"/>
            <a:ext cx="7024744" cy="1208660"/>
          </a:xfrm>
        </p:spPr>
        <p:txBody>
          <a:bodyPr>
            <a:normAutofit fontScale="90000"/>
          </a:bodyPr>
          <a:lstStyle/>
          <a:p>
            <a:r>
              <a:rPr lang="en-US" dirty="0" smtClean="0"/>
              <a:t>Applying CPR to the </a:t>
            </a:r>
            <a:br>
              <a:rPr lang="en-US" dirty="0" smtClean="0"/>
            </a:br>
            <a:r>
              <a:rPr lang="en-US" dirty="0" smtClean="0"/>
              <a:t>Common Core – 3</a:t>
            </a:r>
            <a:r>
              <a:rPr lang="en-US" dirty="0"/>
              <a:t>.NF </a:t>
            </a:r>
          </a:p>
        </p:txBody>
      </p:sp>
      <p:sp>
        <p:nvSpPr>
          <p:cNvPr id="8" name="Rectangle 7"/>
          <p:cNvSpPr/>
          <p:nvPr/>
        </p:nvSpPr>
        <p:spPr>
          <a:xfrm>
            <a:off x="673225" y="2136339"/>
            <a:ext cx="7788150" cy="2123658"/>
          </a:xfrm>
          <a:prstGeom prst="rect">
            <a:avLst/>
          </a:prstGeom>
        </p:spPr>
        <p:txBody>
          <a:bodyPr wrap="square">
            <a:spAutoFit/>
          </a:bodyPr>
          <a:lstStyle/>
          <a:p>
            <a:r>
              <a:rPr lang="en-US" b="1" dirty="0"/>
              <a:t>3. Explain equivalence of fractions in special cases, and compare fractions by reasoning about their size</a:t>
            </a:r>
            <a:r>
              <a:rPr lang="en-US" b="1" dirty="0" smtClean="0"/>
              <a:t>.</a:t>
            </a:r>
            <a:endParaRPr lang="en-US" b="1" dirty="0"/>
          </a:p>
          <a:p>
            <a:r>
              <a:rPr lang="en-US" sz="1600" dirty="0"/>
              <a:t>d. Compare two fractions with the same numerator or the same</a:t>
            </a:r>
          </a:p>
          <a:p>
            <a:r>
              <a:rPr lang="en-US" sz="1600" dirty="0"/>
              <a:t>denominator by reasoning about their size. Recognize that</a:t>
            </a:r>
          </a:p>
          <a:p>
            <a:r>
              <a:rPr lang="en-US" sz="1600" dirty="0"/>
              <a:t>comparisons are valid only when the two fractions refer to the</a:t>
            </a:r>
          </a:p>
          <a:p>
            <a:r>
              <a:rPr lang="en-US" sz="1600" dirty="0"/>
              <a:t>same whole. Record the results of comparisons with the symbols</a:t>
            </a:r>
          </a:p>
          <a:p>
            <a:r>
              <a:rPr lang="en-US" sz="1600" dirty="0"/>
              <a:t>&gt;, =, or &lt;, and justify the conclusions, e.g., by using a visual</a:t>
            </a:r>
          </a:p>
          <a:p>
            <a:r>
              <a:rPr lang="en-US" sz="1600" dirty="0"/>
              <a:t>fraction model.</a:t>
            </a:r>
          </a:p>
        </p:txBody>
      </p:sp>
      <p:sp>
        <p:nvSpPr>
          <p:cNvPr id="9" name="TextBox 8"/>
          <p:cNvSpPr txBox="1"/>
          <p:nvPr/>
        </p:nvSpPr>
        <p:spPr>
          <a:xfrm>
            <a:off x="673225" y="4605149"/>
            <a:ext cx="7910392" cy="1569660"/>
          </a:xfrm>
          <a:prstGeom prst="rect">
            <a:avLst/>
          </a:prstGeom>
          <a:noFill/>
        </p:spPr>
        <p:txBody>
          <a:bodyPr wrap="square" rtlCol="0">
            <a:spAutoFit/>
          </a:bodyPr>
          <a:lstStyle/>
          <a:p>
            <a:r>
              <a:rPr lang="en-US" sz="1600" dirty="0" smtClean="0"/>
              <a:t>d.</a:t>
            </a:r>
            <a:r>
              <a:rPr lang="en-US" sz="1600" b="1" dirty="0"/>
              <a:t> </a:t>
            </a:r>
            <a:r>
              <a:rPr lang="en-US" sz="1600" b="1" u="sng" dirty="0" smtClean="0">
                <a:solidFill>
                  <a:srgbClr val="0000FF"/>
                </a:solidFill>
              </a:rPr>
              <a:t>Compare</a:t>
            </a:r>
            <a:r>
              <a:rPr lang="en-US" sz="1600" b="1" dirty="0">
                <a:solidFill>
                  <a:srgbClr val="0000FF"/>
                </a:solidFill>
              </a:rPr>
              <a:t> </a:t>
            </a:r>
            <a:r>
              <a:rPr lang="en-US" sz="1600" dirty="0" smtClean="0">
                <a:solidFill>
                  <a:srgbClr val="0000FF"/>
                </a:solidFill>
              </a:rPr>
              <a:t>two </a:t>
            </a:r>
            <a:r>
              <a:rPr lang="en-US" sz="1600" dirty="0">
                <a:solidFill>
                  <a:srgbClr val="0000FF"/>
                </a:solidFill>
              </a:rPr>
              <a:t>fractions with the same numerator or the same</a:t>
            </a:r>
          </a:p>
          <a:p>
            <a:r>
              <a:rPr lang="en-US" sz="1600" dirty="0">
                <a:solidFill>
                  <a:srgbClr val="0000FF"/>
                </a:solidFill>
              </a:rPr>
              <a:t>denominator by reasoning about their size. </a:t>
            </a:r>
            <a:r>
              <a:rPr lang="en-US" sz="1600" b="1" u="sng" dirty="0">
                <a:solidFill>
                  <a:srgbClr val="0000FF"/>
                </a:solidFill>
              </a:rPr>
              <a:t>Recognize</a:t>
            </a:r>
            <a:r>
              <a:rPr lang="en-US" sz="1600" dirty="0">
                <a:solidFill>
                  <a:srgbClr val="0000FF"/>
                </a:solidFill>
              </a:rPr>
              <a:t> that</a:t>
            </a:r>
          </a:p>
          <a:p>
            <a:r>
              <a:rPr lang="en-US" sz="1600" dirty="0">
                <a:solidFill>
                  <a:srgbClr val="0000FF"/>
                </a:solidFill>
              </a:rPr>
              <a:t>comparisons are valid only when the two fractions refer to the</a:t>
            </a:r>
          </a:p>
          <a:p>
            <a:r>
              <a:rPr lang="en-US" sz="1600" dirty="0">
                <a:solidFill>
                  <a:srgbClr val="0000FF"/>
                </a:solidFill>
              </a:rPr>
              <a:t>same whole. </a:t>
            </a:r>
            <a:r>
              <a:rPr lang="en-US" sz="1600" b="1" u="sng" dirty="0">
                <a:solidFill>
                  <a:srgbClr val="FF0000"/>
                </a:solidFill>
              </a:rPr>
              <a:t>Record</a:t>
            </a:r>
            <a:r>
              <a:rPr lang="en-US" sz="1600" dirty="0">
                <a:solidFill>
                  <a:srgbClr val="FF0000"/>
                </a:solidFill>
              </a:rPr>
              <a:t> the results of comparisons with the symbols</a:t>
            </a:r>
          </a:p>
          <a:p>
            <a:r>
              <a:rPr lang="en-US" sz="1600" dirty="0">
                <a:solidFill>
                  <a:srgbClr val="FF0000"/>
                </a:solidFill>
              </a:rPr>
              <a:t>&gt;, =, or &lt;</a:t>
            </a:r>
            <a:r>
              <a:rPr lang="en-US" sz="1600" dirty="0"/>
              <a:t>, </a:t>
            </a:r>
            <a:r>
              <a:rPr lang="en-US" sz="1600" dirty="0">
                <a:solidFill>
                  <a:srgbClr val="0000FF"/>
                </a:solidFill>
              </a:rPr>
              <a:t>and</a:t>
            </a:r>
            <a:r>
              <a:rPr lang="en-US" sz="1600" b="1" dirty="0">
                <a:solidFill>
                  <a:srgbClr val="0000FF"/>
                </a:solidFill>
              </a:rPr>
              <a:t> </a:t>
            </a:r>
            <a:r>
              <a:rPr lang="en-US" sz="1600" b="1" u="sng" dirty="0">
                <a:solidFill>
                  <a:srgbClr val="0000FF"/>
                </a:solidFill>
              </a:rPr>
              <a:t>justify</a:t>
            </a:r>
            <a:r>
              <a:rPr lang="en-US" sz="1600" b="1" dirty="0">
                <a:solidFill>
                  <a:srgbClr val="0000FF"/>
                </a:solidFill>
              </a:rPr>
              <a:t> </a:t>
            </a:r>
            <a:r>
              <a:rPr lang="en-US" sz="1600" dirty="0">
                <a:solidFill>
                  <a:srgbClr val="0000FF"/>
                </a:solidFill>
              </a:rPr>
              <a:t>the conclusions</a:t>
            </a:r>
            <a:r>
              <a:rPr lang="en-US" sz="1600" dirty="0">
                <a:solidFill>
                  <a:srgbClr val="008000"/>
                </a:solidFill>
              </a:rPr>
              <a:t>, e.g., by </a:t>
            </a:r>
            <a:r>
              <a:rPr lang="en-US" sz="1600" b="1" u="sng" dirty="0">
                <a:solidFill>
                  <a:srgbClr val="008000"/>
                </a:solidFill>
              </a:rPr>
              <a:t>using</a:t>
            </a:r>
            <a:r>
              <a:rPr lang="en-US" sz="1600" dirty="0">
                <a:solidFill>
                  <a:srgbClr val="008000"/>
                </a:solidFill>
              </a:rPr>
              <a:t> a visual</a:t>
            </a:r>
          </a:p>
          <a:p>
            <a:r>
              <a:rPr lang="en-US" sz="1600" dirty="0">
                <a:solidFill>
                  <a:srgbClr val="008000"/>
                </a:solidFill>
              </a:rPr>
              <a:t>fraction model.</a:t>
            </a:r>
          </a:p>
        </p:txBody>
      </p:sp>
      <p:sp>
        <p:nvSpPr>
          <p:cNvPr id="10" name="TextBox 9"/>
          <p:cNvSpPr txBox="1"/>
          <p:nvPr/>
        </p:nvSpPr>
        <p:spPr>
          <a:xfrm>
            <a:off x="873125" y="6127750"/>
            <a:ext cx="7588250" cy="369332"/>
          </a:xfrm>
          <a:prstGeom prst="rect">
            <a:avLst/>
          </a:prstGeom>
          <a:noFill/>
        </p:spPr>
        <p:txBody>
          <a:bodyPr wrap="square" rtlCol="0">
            <a:spAutoFit/>
          </a:bodyPr>
          <a:lstStyle/>
          <a:p>
            <a:pPr algn="ctr"/>
            <a:r>
              <a:rPr lang="en-US" dirty="0" smtClean="0">
                <a:solidFill>
                  <a:srgbClr val="0000FF"/>
                </a:solidFill>
              </a:rPr>
              <a:t>CONCEPTUAL	</a:t>
            </a:r>
            <a:r>
              <a:rPr lang="en-US" dirty="0" smtClean="0">
                <a:solidFill>
                  <a:srgbClr val="FF0000"/>
                </a:solidFill>
              </a:rPr>
              <a:t>PROCEDURAL	</a:t>
            </a:r>
            <a:r>
              <a:rPr lang="en-US" dirty="0" smtClean="0">
                <a:solidFill>
                  <a:srgbClr val="008000"/>
                </a:solidFill>
              </a:rPr>
              <a:t>REPRESENTATIONAL</a:t>
            </a:r>
            <a:endParaRPr lang="en-US" dirty="0">
              <a:solidFill>
                <a:srgbClr val="0000FF"/>
              </a:solidFill>
            </a:endParaRPr>
          </a:p>
        </p:txBody>
      </p:sp>
    </p:spTree>
    <p:extLst>
      <p:ext uri="{BB962C8B-B14F-4D97-AF65-F5344CB8AC3E}">
        <p14:creationId xmlns:p14="http://schemas.microsoft.com/office/powerpoint/2010/main" val="19987365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69474"/>
          </a:xfrm>
        </p:spPr>
        <p:txBody>
          <a:bodyPr>
            <a:normAutofit fontScale="90000"/>
          </a:bodyPr>
          <a:lstStyle/>
          <a:p>
            <a:r>
              <a:rPr lang="en-US" dirty="0" smtClean="0"/>
              <a:t>A CPR view of a core cluster</a:t>
            </a:r>
            <a:endParaRPr lang="en-US" dirty="0"/>
          </a:p>
        </p:txBody>
      </p:sp>
      <p:sp>
        <p:nvSpPr>
          <p:cNvPr id="4" name="TextBox 3"/>
          <p:cNvSpPr txBox="1"/>
          <p:nvPr/>
        </p:nvSpPr>
        <p:spPr>
          <a:xfrm>
            <a:off x="673225" y="2279625"/>
            <a:ext cx="7787987" cy="5355313"/>
          </a:xfrm>
          <a:prstGeom prst="rect">
            <a:avLst/>
          </a:prstGeom>
          <a:noFill/>
        </p:spPr>
        <p:txBody>
          <a:bodyPr wrap="square" rtlCol="0">
            <a:spAutoFit/>
          </a:bodyPr>
          <a:lstStyle/>
          <a:p>
            <a:r>
              <a:rPr lang="en-US" sz="1600" b="1" dirty="0"/>
              <a:t>3. Explain equivalence of fractions in special cases, and compare fractions by reasoning about their size</a:t>
            </a:r>
            <a:r>
              <a:rPr lang="en-US" sz="1600" b="1" dirty="0" smtClean="0"/>
              <a:t>.</a:t>
            </a:r>
          </a:p>
          <a:p>
            <a:r>
              <a:rPr lang="en-US" sz="1600" b="1" dirty="0" smtClean="0"/>
              <a:t>a. </a:t>
            </a:r>
            <a:r>
              <a:rPr lang="en-US" sz="1600" dirty="0" smtClean="0">
                <a:solidFill>
                  <a:srgbClr val="0000FF"/>
                </a:solidFill>
              </a:rPr>
              <a:t>Understand </a:t>
            </a:r>
            <a:r>
              <a:rPr lang="en-US" sz="1600" dirty="0">
                <a:solidFill>
                  <a:srgbClr val="0000FF"/>
                </a:solidFill>
              </a:rPr>
              <a:t>two fractions as equivalent (equal) if they are </a:t>
            </a:r>
            <a:r>
              <a:rPr lang="en-US" sz="1600" dirty="0" smtClean="0">
                <a:solidFill>
                  <a:srgbClr val="0000FF"/>
                </a:solidFill>
              </a:rPr>
              <a:t>the same </a:t>
            </a:r>
            <a:r>
              <a:rPr lang="en-US" sz="1600" dirty="0">
                <a:solidFill>
                  <a:srgbClr val="0000FF"/>
                </a:solidFill>
              </a:rPr>
              <a:t>size, or the same point on a number line</a:t>
            </a:r>
            <a:r>
              <a:rPr lang="en-US" sz="1600" dirty="0" smtClean="0">
                <a:solidFill>
                  <a:srgbClr val="0000FF"/>
                </a:solidFill>
              </a:rPr>
              <a:t>.</a:t>
            </a:r>
          </a:p>
          <a:p>
            <a:r>
              <a:rPr lang="en-US" sz="1600" b="1" dirty="0">
                <a:solidFill>
                  <a:srgbClr val="000000"/>
                </a:solidFill>
              </a:rPr>
              <a:t>b. </a:t>
            </a:r>
            <a:r>
              <a:rPr lang="en-US" sz="1600" dirty="0">
                <a:solidFill>
                  <a:srgbClr val="FF0000"/>
                </a:solidFill>
              </a:rPr>
              <a:t>Recognize and generate simple equivalent fractions, e.g., 1/2 </a:t>
            </a:r>
            <a:r>
              <a:rPr lang="en-US" sz="1600" dirty="0" smtClean="0">
                <a:solidFill>
                  <a:srgbClr val="FF0000"/>
                </a:solidFill>
              </a:rPr>
              <a:t>= 2</a:t>
            </a:r>
            <a:r>
              <a:rPr lang="en-US" sz="1600" dirty="0">
                <a:solidFill>
                  <a:srgbClr val="FF0000"/>
                </a:solidFill>
              </a:rPr>
              <a:t>/4, 4/6 = </a:t>
            </a:r>
          </a:p>
          <a:p>
            <a:r>
              <a:rPr lang="en-US" sz="1600" dirty="0" smtClean="0">
                <a:solidFill>
                  <a:srgbClr val="FF0000"/>
                </a:solidFill>
              </a:rPr>
              <a:t>2</a:t>
            </a:r>
            <a:r>
              <a:rPr lang="en-US" sz="1600" dirty="0">
                <a:solidFill>
                  <a:srgbClr val="FF0000"/>
                </a:solidFill>
              </a:rPr>
              <a:t>/3). </a:t>
            </a:r>
            <a:r>
              <a:rPr lang="en-US" sz="1600" dirty="0">
                <a:solidFill>
                  <a:srgbClr val="0000FF"/>
                </a:solidFill>
              </a:rPr>
              <a:t>Explain why the fractions are equivalent, </a:t>
            </a:r>
            <a:r>
              <a:rPr lang="en-US" sz="1600" dirty="0">
                <a:solidFill>
                  <a:srgbClr val="008000"/>
                </a:solidFill>
              </a:rPr>
              <a:t>e.g., </a:t>
            </a:r>
            <a:r>
              <a:rPr lang="en-US" sz="1600" dirty="0" smtClean="0">
                <a:solidFill>
                  <a:srgbClr val="008000"/>
                </a:solidFill>
              </a:rPr>
              <a:t>by using </a:t>
            </a:r>
            <a:r>
              <a:rPr lang="en-US" sz="1600" dirty="0">
                <a:solidFill>
                  <a:srgbClr val="008000"/>
                </a:solidFill>
              </a:rPr>
              <a:t>a visual fraction model</a:t>
            </a:r>
            <a:r>
              <a:rPr lang="en-US" sz="1600" dirty="0" smtClean="0">
                <a:solidFill>
                  <a:srgbClr val="008000"/>
                </a:solidFill>
              </a:rPr>
              <a:t>.</a:t>
            </a:r>
          </a:p>
          <a:p>
            <a:r>
              <a:rPr lang="en-US" sz="1600" b="1" dirty="0">
                <a:solidFill>
                  <a:srgbClr val="000000"/>
                </a:solidFill>
              </a:rPr>
              <a:t>c. </a:t>
            </a:r>
            <a:r>
              <a:rPr lang="en-US" sz="1600" dirty="0">
                <a:solidFill>
                  <a:srgbClr val="FF0000"/>
                </a:solidFill>
              </a:rPr>
              <a:t>Express whole numbers as fractions, and recognize fractions </a:t>
            </a:r>
            <a:r>
              <a:rPr lang="en-US" sz="1600" dirty="0" smtClean="0">
                <a:solidFill>
                  <a:srgbClr val="FF0000"/>
                </a:solidFill>
              </a:rPr>
              <a:t>that are </a:t>
            </a:r>
            <a:r>
              <a:rPr lang="en-US" sz="1600" dirty="0">
                <a:solidFill>
                  <a:srgbClr val="FF0000"/>
                </a:solidFill>
              </a:rPr>
              <a:t>equivalent to whole numbers. </a:t>
            </a:r>
            <a:r>
              <a:rPr lang="en-US" sz="1600" i="1" dirty="0">
                <a:solidFill>
                  <a:srgbClr val="FF0000"/>
                </a:solidFill>
              </a:rPr>
              <a:t>Examples: Express 3 in the </a:t>
            </a:r>
            <a:r>
              <a:rPr lang="en-US" sz="1600" i="1" dirty="0" smtClean="0">
                <a:solidFill>
                  <a:srgbClr val="FF0000"/>
                </a:solidFill>
              </a:rPr>
              <a:t>form</a:t>
            </a:r>
            <a:r>
              <a:rPr lang="en-US" sz="1600" dirty="0" smtClean="0">
                <a:solidFill>
                  <a:srgbClr val="FF0000"/>
                </a:solidFill>
              </a:rPr>
              <a:t> </a:t>
            </a:r>
            <a:r>
              <a:rPr lang="en-US" sz="1600" i="1" dirty="0" smtClean="0">
                <a:solidFill>
                  <a:srgbClr val="FF0000"/>
                </a:solidFill>
              </a:rPr>
              <a:t>3 </a:t>
            </a:r>
            <a:r>
              <a:rPr lang="en-US" sz="1600" i="1" dirty="0">
                <a:solidFill>
                  <a:srgbClr val="FF0000"/>
                </a:solidFill>
              </a:rPr>
              <a:t>= 3/1; recognize that 6/1 = 6; locate 4/4 and 1 at the same </a:t>
            </a:r>
            <a:r>
              <a:rPr lang="en-US" sz="1600" i="1" dirty="0" smtClean="0">
                <a:solidFill>
                  <a:srgbClr val="FF0000"/>
                </a:solidFill>
              </a:rPr>
              <a:t>point</a:t>
            </a:r>
            <a:r>
              <a:rPr lang="en-US" sz="1600" dirty="0" smtClean="0">
                <a:solidFill>
                  <a:srgbClr val="FF0000"/>
                </a:solidFill>
              </a:rPr>
              <a:t> </a:t>
            </a:r>
            <a:r>
              <a:rPr lang="en-US" sz="1600" i="1" dirty="0" smtClean="0">
                <a:solidFill>
                  <a:srgbClr val="FF0000"/>
                </a:solidFill>
              </a:rPr>
              <a:t>of </a:t>
            </a:r>
            <a:r>
              <a:rPr lang="en-US" sz="1600" i="1" dirty="0">
                <a:solidFill>
                  <a:srgbClr val="FF0000"/>
                </a:solidFill>
              </a:rPr>
              <a:t>a number line diagram</a:t>
            </a:r>
            <a:r>
              <a:rPr lang="en-US" sz="1600" i="1" dirty="0" smtClean="0">
                <a:solidFill>
                  <a:srgbClr val="FF0000"/>
                </a:solidFill>
              </a:rPr>
              <a:t>.</a:t>
            </a:r>
          </a:p>
          <a:p>
            <a:r>
              <a:rPr lang="en-US" sz="1600" b="1" dirty="0">
                <a:solidFill>
                  <a:srgbClr val="000000"/>
                </a:solidFill>
              </a:rPr>
              <a:t>d. </a:t>
            </a:r>
            <a:r>
              <a:rPr lang="en-US" sz="1600" dirty="0">
                <a:solidFill>
                  <a:srgbClr val="0000FF"/>
                </a:solidFill>
              </a:rPr>
              <a:t>Compare two fractions with the same numerator or the </a:t>
            </a:r>
            <a:r>
              <a:rPr lang="en-US" sz="1600" dirty="0" smtClean="0">
                <a:solidFill>
                  <a:srgbClr val="0000FF"/>
                </a:solidFill>
              </a:rPr>
              <a:t>same denominator </a:t>
            </a:r>
            <a:r>
              <a:rPr lang="en-US" sz="1600" dirty="0">
                <a:solidFill>
                  <a:srgbClr val="0000FF"/>
                </a:solidFill>
              </a:rPr>
              <a:t>by reasoning about their size. Recognize </a:t>
            </a:r>
            <a:r>
              <a:rPr lang="en-US" sz="1600" dirty="0" smtClean="0">
                <a:solidFill>
                  <a:srgbClr val="0000FF"/>
                </a:solidFill>
              </a:rPr>
              <a:t>that comparisons </a:t>
            </a:r>
            <a:r>
              <a:rPr lang="en-US" sz="1600" dirty="0">
                <a:solidFill>
                  <a:srgbClr val="0000FF"/>
                </a:solidFill>
              </a:rPr>
              <a:t>are valid only when the two fractions refer to </a:t>
            </a:r>
            <a:r>
              <a:rPr lang="en-US" sz="1600" dirty="0" smtClean="0">
                <a:solidFill>
                  <a:srgbClr val="0000FF"/>
                </a:solidFill>
              </a:rPr>
              <a:t>the same </a:t>
            </a:r>
            <a:r>
              <a:rPr lang="en-US" sz="1600" dirty="0">
                <a:solidFill>
                  <a:srgbClr val="0000FF"/>
                </a:solidFill>
              </a:rPr>
              <a:t>whole. </a:t>
            </a:r>
            <a:r>
              <a:rPr lang="en-US" sz="1600" dirty="0">
                <a:solidFill>
                  <a:srgbClr val="FF0000"/>
                </a:solidFill>
              </a:rPr>
              <a:t>Record the results of comparisons with the </a:t>
            </a:r>
            <a:r>
              <a:rPr lang="en-US" sz="1600" dirty="0" smtClean="0">
                <a:solidFill>
                  <a:srgbClr val="FF0000"/>
                </a:solidFill>
              </a:rPr>
              <a:t>symbols &gt;</a:t>
            </a:r>
            <a:r>
              <a:rPr lang="en-US" sz="1600" dirty="0">
                <a:solidFill>
                  <a:srgbClr val="FF0000"/>
                </a:solidFill>
              </a:rPr>
              <a:t>, =, or &lt;</a:t>
            </a:r>
            <a:r>
              <a:rPr lang="en-US" sz="1600" dirty="0"/>
              <a:t>, </a:t>
            </a:r>
            <a:r>
              <a:rPr lang="en-US" sz="1600" dirty="0">
                <a:solidFill>
                  <a:srgbClr val="0000FF"/>
                </a:solidFill>
              </a:rPr>
              <a:t>and justify the conclusions</a:t>
            </a:r>
            <a:r>
              <a:rPr lang="en-US" sz="1600" dirty="0">
                <a:solidFill>
                  <a:srgbClr val="008000"/>
                </a:solidFill>
              </a:rPr>
              <a:t>, e.g., by using a </a:t>
            </a:r>
            <a:r>
              <a:rPr lang="en-US" sz="1600" dirty="0" smtClean="0">
                <a:solidFill>
                  <a:srgbClr val="008000"/>
                </a:solidFill>
              </a:rPr>
              <a:t>visual fraction </a:t>
            </a:r>
            <a:r>
              <a:rPr lang="en-US" sz="1600" dirty="0">
                <a:solidFill>
                  <a:srgbClr val="008000"/>
                </a:solidFill>
              </a:rPr>
              <a:t>model.</a:t>
            </a:r>
          </a:p>
          <a:p>
            <a:endParaRPr lang="en-US" sz="1600" i="1" dirty="0" smtClean="0">
              <a:solidFill>
                <a:srgbClr val="FF0000"/>
              </a:solidFill>
            </a:endParaRPr>
          </a:p>
          <a:p>
            <a:endParaRPr lang="en-US" sz="1600" dirty="0" smtClean="0">
              <a:solidFill>
                <a:srgbClr val="FF0000"/>
              </a:solidFill>
            </a:endParaRPr>
          </a:p>
          <a:p>
            <a:endParaRPr lang="en-US" dirty="0">
              <a:solidFill>
                <a:srgbClr val="008000"/>
              </a:solidFill>
            </a:endParaRPr>
          </a:p>
          <a:p>
            <a:pPr marL="342900" indent="-342900">
              <a:buAutoNum type="alphaLcPeriod"/>
            </a:pPr>
            <a:endParaRPr lang="en-US" dirty="0">
              <a:solidFill>
                <a:srgbClr val="0000FF"/>
              </a:solidFill>
            </a:endParaRPr>
          </a:p>
          <a:p>
            <a:endParaRPr lang="en-US" b="1" dirty="0"/>
          </a:p>
        </p:txBody>
      </p:sp>
    </p:spTree>
    <p:extLst>
      <p:ext uri="{BB962C8B-B14F-4D97-AF65-F5344CB8AC3E}">
        <p14:creationId xmlns:p14="http://schemas.microsoft.com/office/powerpoint/2010/main" val="3869004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03778"/>
            <a:ext cx="7024744" cy="2509117"/>
          </a:xfrm>
        </p:spPr>
        <p:txBody>
          <a:bodyPr>
            <a:noAutofit/>
          </a:bodyPr>
          <a:lstStyle/>
          <a:p>
            <a:r>
              <a:rPr lang="en-US" sz="3200" dirty="0" smtClean="0"/>
              <a:t/>
            </a:r>
            <a:br>
              <a:rPr lang="en-US" sz="3200" dirty="0" smtClean="0"/>
            </a:br>
            <a:r>
              <a:rPr lang="en-US" sz="3200" dirty="0" smtClean="0"/>
              <a:t>Guiding Question leading to practice standards discussion:</a:t>
            </a:r>
            <a:br>
              <a:rPr lang="en-US" sz="3200" dirty="0" smtClean="0"/>
            </a:br>
            <a:r>
              <a:rPr lang="en-US" sz="3200" b="1" dirty="0" smtClean="0"/>
              <a:t>What are the implications for teaching and learning based on the CPR review?</a:t>
            </a:r>
            <a:endParaRPr lang="en-US" sz="3200" b="1" dirty="0"/>
          </a:p>
        </p:txBody>
      </p:sp>
      <p:sp>
        <p:nvSpPr>
          <p:cNvPr id="3" name="TextBox 2"/>
          <p:cNvSpPr txBox="1"/>
          <p:nvPr/>
        </p:nvSpPr>
        <p:spPr>
          <a:xfrm>
            <a:off x="1591259" y="3212895"/>
            <a:ext cx="6349733" cy="2246769"/>
          </a:xfrm>
          <a:prstGeom prst="rect">
            <a:avLst/>
          </a:prstGeom>
          <a:noFill/>
        </p:spPr>
        <p:txBody>
          <a:bodyPr wrap="square" rtlCol="0">
            <a:spAutoFit/>
          </a:bodyPr>
          <a:lstStyle/>
          <a:p>
            <a:pPr marL="457200" indent="-457200">
              <a:buFont typeface="Arial"/>
              <a:buChar char="•"/>
            </a:pPr>
            <a:endParaRPr lang="en-US" sz="2000" dirty="0" smtClean="0">
              <a:solidFill>
                <a:schemeClr val="accent5"/>
              </a:solidFill>
            </a:endParaRPr>
          </a:p>
          <a:p>
            <a:pPr marL="457200" indent="-457200">
              <a:buFont typeface="Arial"/>
              <a:buChar char="•"/>
            </a:pPr>
            <a:r>
              <a:rPr lang="en-US" sz="2000" dirty="0" smtClean="0">
                <a:solidFill>
                  <a:schemeClr val="accent5"/>
                </a:solidFill>
              </a:rPr>
              <a:t>Students and teachers will need a different type of learning experience than they’ve had in the past.</a:t>
            </a:r>
          </a:p>
          <a:p>
            <a:endParaRPr lang="en-US" sz="2000" dirty="0" smtClean="0">
              <a:solidFill>
                <a:schemeClr val="accent5"/>
              </a:solidFill>
            </a:endParaRPr>
          </a:p>
          <a:p>
            <a:pPr marL="800100" lvl="1" indent="-342900">
              <a:buFont typeface="Arial"/>
              <a:buChar char="•"/>
            </a:pPr>
            <a:r>
              <a:rPr lang="en-US" sz="2000" dirty="0" smtClean="0">
                <a:solidFill>
                  <a:schemeClr val="accent5"/>
                </a:solidFill>
              </a:rPr>
              <a:t>Content Support </a:t>
            </a:r>
          </a:p>
          <a:p>
            <a:pPr marL="800100" lvl="1" indent="-342900">
              <a:buFont typeface="Arial"/>
              <a:buChar char="•"/>
            </a:pPr>
            <a:r>
              <a:rPr lang="en-US" sz="2000" dirty="0" smtClean="0">
                <a:solidFill>
                  <a:schemeClr val="accent5"/>
                </a:solidFill>
              </a:rPr>
              <a:t>Practices Support</a:t>
            </a:r>
          </a:p>
        </p:txBody>
      </p:sp>
    </p:spTree>
    <p:extLst>
      <p:ext uri="{BB962C8B-B14F-4D97-AF65-F5344CB8AC3E}">
        <p14:creationId xmlns:p14="http://schemas.microsoft.com/office/powerpoint/2010/main" val="2699328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practice standard understanding from CPR</a:t>
            </a:r>
            <a:endParaRPr lang="en-US" dirty="0"/>
          </a:p>
        </p:txBody>
      </p:sp>
      <p:sp>
        <p:nvSpPr>
          <p:cNvPr id="6" name="TextBox 5"/>
          <p:cNvSpPr txBox="1"/>
          <p:nvPr/>
        </p:nvSpPr>
        <p:spPr>
          <a:xfrm>
            <a:off x="1043490" y="3031445"/>
            <a:ext cx="7024744" cy="2585323"/>
          </a:xfrm>
          <a:prstGeom prst="rect">
            <a:avLst/>
          </a:prstGeom>
          <a:noFill/>
        </p:spPr>
        <p:txBody>
          <a:bodyPr wrap="square" rtlCol="0">
            <a:spAutoFit/>
          </a:bodyPr>
          <a:lstStyle/>
          <a:p>
            <a:r>
              <a:rPr lang="en-US" b="1" dirty="0" smtClean="0"/>
              <a:t>K-5 Writing Teacher Teams</a:t>
            </a:r>
          </a:p>
          <a:p>
            <a:endParaRPr lang="en-US" b="1" dirty="0" smtClean="0"/>
          </a:p>
          <a:p>
            <a:pPr marL="285750" indent="-285750">
              <a:buFont typeface="Arial"/>
              <a:buChar char="•"/>
            </a:pPr>
            <a:r>
              <a:rPr lang="en-US" dirty="0" smtClean="0"/>
              <a:t>Used CPR activity</a:t>
            </a:r>
          </a:p>
          <a:p>
            <a:endParaRPr lang="en-US" dirty="0" smtClean="0"/>
          </a:p>
          <a:p>
            <a:pPr marL="285750" indent="-285750">
              <a:buFont typeface="Arial"/>
              <a:buChar char="•"/>
            </a:pPr>
            <a:r>
              <a:rPr lang="en-US" dirty="0" smtClean="0"/>
              <a:t>Used 6</a:t>
            </a:r>
            <a:r>
              <a:rPr lang="en-US" baseline="30000" dirty="0" smtClean="0"/>
              <a:t>th</a:t>
            </a:r>
            <a:r>
              <a:rPr lang="en-US" dirty="0" smtClean="0"/>
              <a:t> grade practice posters to generate discussion for K-5 posters</a:t>
            </a:r>
          </a:p>
          <a:p>
            <a:endParaRPr lang="en-US" dirty="0" smtClean="0"/>
          </a:p>
          <a:p>
            <a:pPr marL="285750" indent="-285750">
              <a:buFont typeface="Arial"/>
              <a:buChar char="•"/>
            </a:pPr>
            <a:r>
              <a:rPr lang="en-US" dirty="0" smtClean="0"/>
              <a:t>Collaboration resulted in K-1</a:t>
            </a:r>
            <a:r>
              <a:rPr lang="en-US" baseline="30000" dirty="0" smtClean="0"/>
              <a:t>st</a:t>
            </a:r>
            <a:r>
              <a:rPr lang="en-US" dirty="0" smtClean="0"/>
              <a:t>, 2-3</a:t>
            </a:r>
            <a:r>
              <a:rPr lang="en-US" baseline="30000" dirty="0" smtClean="0"/>
              <a:t>rd</a:t>
            </a:r>
            <a:r>
              <a:rPr lang="en-US" dirty="0" smtClean="0"/>
              <a:t>, 4-5</a:t>
            </a:r>
            <a:r>
              <a:rPr lang="en-US" baseline="30000" dirty="0" smtClean="0"/>
              <a:t>th</a:t>
            </a:r>
            <a:r>
              <a:rPr lang="en-US" dirty="0" smtClean="0"/>
              <a:t>, and revised 6</a:t>
            </a:r>
            <a:r>
              <a:rPr lang="en-US" baseline="30000" dirty="0" smtClean="0"/>
              <a:t>th</a:t>
            </a:r>
            <a:r>
              <a:rPr lang="en-US" dirty="0" smtClean="0"/>
              <a:t> grade posters</a:t>
            </a:r>
            <a:endParaRPr lang="en-US" dirty="0"/>
          </a:p>
        </p:txBody>
      </p:sp>
    </p:spTree>
    <p:extLst>
      <p:ext uri="{BB962C8B-B14F-4D97-AF65-F5344CB8AC3E}">
        <p14:creationId xmlns:p14="http://schemas.microsoft.com/office/powerpoint/2010/main" val="2987052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8.10.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
            <a:ext cx="9144000" cy="6493883"/>
          </a:xfrm>
          <a:prstGeom prst="rect">
            <a:avLst/>
          </a:prstGeom>
        </p:spPr>
      </p:pic>
    </p:spTree>
    <p:extLst>
      <p:ext uri="{BB962C8B-B14F-4D97-AF65-F5344CB8AC3E}">
        <p14:creationId xmlns:p14="http://schemas.microsoft.com/office/powerpoint/2010/main" val="1833852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8.10.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
            <a:ext cx="9144000" cy="6556489"/>
          </a:xfrm>
          <a:prstGeom prst="rect">
            <a:avLst/>
          </a:prstGeom>
        </p:spPr>
      </p:pic>
    </p:spTree>
    <p:extLst>
      <p:ext uri="{BB962C8B-B14F-4D97-AF65-F5344CB8AC3E}">
        <p14:creationId xmlns:p14="http://schemas.microsoft.com/office/powerpoint/2010/main" val="8825164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8.10.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144000" cy="6647195"/>
          </a:xfrm>
          <a:prstGeom prst="rect">
            <a:avLst/>
          </a:prstGeom>
        </p:spPr>
      </p:pic>
    </p:spTree>
    <p:extLst>
      <p:ext uri="{BB962C8B-B14F-4D97-AF65-F5344CB8AC3E}">
        <p14:creationId xmlns:p14="http://schemas.microsoft.com/office/powerpoint/2010/main" val="4651872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8.10.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
            <a:ext cx="9144000" cy="6575337"/>
          </a:xfrm>
          <a:prstGeom prst="rect">
            <a:avLst/>
          </a:prstGeom>
        </p:spPr>
      </p:pic>
    </p:spTree>
    <p:extLst>
      <p:ext uri="{BB962C8B-B14F-4D97-AF65-F5344CB8AC3E}">
        <p14:creationId xmlns:p14="http://schemas.microsoft.com/office/powerpoint/2010/main" val="153325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Upcoming work with K-5 teachers</a:t>
            </a:r>
            <a:endParaRPr lang="en-US" dirty="0"/>
          </a:p>
        </p:txBody>
      </p:sp>
      <p:sp>
        <p:nvSpPr>
          <p:cNvPr id="3" name="TextBox 2"/>
          <p:cNvSpPr txBox="1"/>
          <p:nvPr/>
        </p:nvSpPr>
        <p:spPr>
          <a:xfrm>
            <a:off x="1043490" y="2646813"/>
            <a:ext cx="7310618" cy="2585323"/>
          </a:xfrm>
          <a:prstGeom prst="rect">
            <a:avLst/>
          </a:prstGeom>
          <a:noFill/>
        </p:spPr>
        <p:txBody>
          <a:bodyPr wrap="square" rtlCol="0">
            <a:spAutoFit/>
          </a:bodyPr>
          <a:lstStyle/>
          <a:p>
            <a:r>
              <a:rPr lang="en-US" dirty="0" smtClean="0"/>
              <a:t>1 - CPR Activity with content standard(s)</a:t>
            </a:r>
          </a:p>
          <a:p>
            <a:endParaRPr lang="en-US" dirty="0" smtClean="0"/>
          </a:p>
          <a:p>
            <a:r>
              <a:rPr lang="en-US" dirty="0" smtClean="0"/>
              <a:t>2 - Review a practice standard and corresponding posters.  Discuss….</a:t>
            </a:r>
          </a:p>
          <a:p>
            <a:endParaRPr lang="en-US" dirty="0" smtClean="0"/>
          </a:p>
          <a:p>
            <a:pPr marL="742950" lvl="1" indent="-285750">
              <a:buFont typeface="Arial"/>
              <a:buChar char="•"/>
            </a:pPr>
            <a:r>
              <a:rPr lang="en-US" dirty="0" smtClean="0"/>
              <a:t>Correlations between the posters and the actual standards</a:t>
            </a:r>
          </a:p>
          <a:p>
            <a:pPr marL="742950" lvl="1" indent="-285750">
              <a:buFont typeface="Arial"/>
              <a:buChar char="•"/>
            </a:pPr>
            <a:r>
              <a:rPr lang="en-US" dirty="0" smtClean="0"/>
              <a:t>Evidence of concepts, procedures, and representations </a:t>
            </a:r>
          </a:p>
          <a:p>
            <a:pPr marL="742950" lvl="1" indent="-285750">
              <a:buFont typeface="Arial"/>
              <a:buChar char="•"/>
            </a:pPr>
            <a:r>
              <a:rPr lang="en-US" dirty="0" smtClean="0"/>
              <a:t>Implementation ideas – classroom use</a:t>
            </a:r>
          </a:p>
        </p:txBody>
      </p:sp>
    </p:spTree>
    <p:extLst>
      <p:ext uri="{BB962C8B-B14F-4D97-AF65-F5344CB8AC3E}">
        <p14:creationId xmlns:p14="http://schemas.microsoft.com/office/powerpoint/2010/main" val="33243661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77333"/>
            <a:ext cx="7024744" cy="568477"/>
          </a:xfrm>
        </p:spPr>
        <p:txBody>
          <a:bodyPr>
            <a:noAutofit/>
          </a:bodyPr>
          <a:lstStyle/>
          <a:p>
            <a:pPr algn="ctr"/>
            <a:r>
              <a:rPr lang="en-US" sz="2800" dirty="0" smtClean="0"/>
              <a:t>JSD Multi-Tiered PLC Support System</a:t>
            </a:r>
            <a:endParaRPr lang="en-US" sz="2800" dirty="0"/>
          </a:p>
        </p:txBody>
      </p:sp>
      <p:pic>
        <p:nvPicPr>
          <p:cNvPr id="4" name="Content Placeholder 3" descr="JSDtieredmodel.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3615" t="12819" r="7414" b="4485"/>
          <a:stretch/>
        </p:blipFill>
        <p:spPr>
          <a:xfrm>
            <a:off x="2007809" y="1487713"/>
            <a:ext cx="5140476" cy="4729238"/>
          </a:xfrm>
        </p:spPr>
      </p:pic>
    </p:spTree>
    <p:extLst>
      <p:ext uri="{BB962C8B-B14F-4D97-AF65-F5344CB8AC3E}">
        <p14:creationId xmlns:p14="http://schemas.microsoft.com/office/powerpoint/2010/main" val="1856610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213860"/>
          </a:xfrm>
        </p:spPr>
        <p:txBody>
          <a:bodyPr>
            <a:normAutofit fontScale="90000"/>
          </a:bodyPr>
          <a:lstStyle/>
          <a:p>
            <a:r>
              <a:rPr lang="en-US" dirty="0" smtClean="0"/>
              <a:t>Other tools in </a:t>
            </a:r>
            <a:r>
              <a:rPr lang="en-US" dirty="0" smtClean="0"/>
              <a:t>progress to help our audiences </a:t>
            </a:r>
            <a:r>
              <a:rPr lang="en-US" dirty="0" smtClean="0"/>
              <a:t>find entry points for engaging in the Standards for Mathematical Practices</a:t>
            </a:r>
            <a:r>
              <a:rPr lang="en-US" dirty="0" smtClean="0"/>
              <a:t>…</a:t>
            </a:r>
            <a:endParaRPr lang="en-US" dirty="0"/>
          </a:p>
        </p:txBody>
      </p:sp>
      <p:sp>
        <p:nvSpPr>
          <p:cNvPr id="3" name="Content Placeholder 2"/>
          <p:cNvSpPr>
            <a:spLocks noGrp="1"/>
          </p:cNvSpPr>
          <p:nvPr>
            <p:ph idx="1"/>
          </p:nvPr>
        </p:nvSpPr>
        <p:spPr>
          <a:xfrm>
            <a:off x="1043492" y="3519714"/>
            <a:ext cx="6777317" cy="2312915"/>
          </a:xfrm>
        </p:spPr>
        <p:txBody>
          <a:bodyPr>
            <a:normAutofit lnSpcReduction="10000"/>
          </a:bodyPr>
          <a:lstStyle/>
          <a:p>
            <a:r>
              <a:rPr lang="en-US" dirty="0" smtClean="0"/>
              <a:t>Conceptual </a:t>
            </a:r>
            <a:r>
              <a:rPr lang="en-US" dirty="0" smtClean="0"/>
              <a:t>Foundations (teachers)</a:t>
            </a:r>
            <a:endParaRPr lang="en-US" dirty="0" smtClean="0"/>
          </a:p>
          <a:p>
            <a:r>
              <a:rPr lang="en-US" dirty="0" smtClean="0"/>
              <a:t>Principal Observation Guides (can be used by teachers during lesson study, too!)</a:t>
            </a:r>
          </a:p>
          <a:p>
            <a:r>
              <a:rPr lang="en-US" dirty="0" smtClean="0"/>
              <a:t>Parent </a:t>
            </a:r>
            <a:r>
              <a:rPr lang="en-US" dirty="0" smtClean="0"/>
              <a:t>Guides (community, Board members)</a:t>
            </a:r>
            <a:endParaRPr lang="en-US" dirty="0"/>
          </a:p>
        </p:txBody>
      </p:sp>
    </p:spTree>
    <p:extLst>
      <p:ext uri="{BB962C8B-B14F-4D97-AF65-F5344CB8AC3E}">
        <p14:creationId xmlns:p14="http://schemas.microsoft.com/office/powerpoint/2010/main" val="7456299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256324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Pparen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96" y="244112"/>
            <a:ext cx="5895824" cy="7629889"/>
          </a:xfrm>
          <a:prstGeom prst="rect">
            <a:avLst/>
          </a:prstGeom>
        </p:spPr>
      </p:pic>
    </p:spTree>
    <p:extLst>
      <p:ext uri="{BB962C8B-B14F-4D97-AF65-F5344CB8AC3E}">
        <p14:creationId xmlns:p14="http://schemas.microsoft.com/office/powerpoint/2010/main" val="257622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end…</a:t>
            </a:r>
            <a:endParaRPr lang="en-US" dirty="0"/>
          </a:p>
        </p:txBody>
      </p:sp>
      <p:sp>
        <p:nvSpPr>
          <p:cNvPr id="3" name="Content Placeholder 2"/>
          <p:cNvSpPr>
            <a:spLocks noGrp="1"/>
          </p:cNvSpPr>
          <p:nvPr>
            <p:ph idx="1"/>
          </p:nvPr>
        </p:nvSpPr>
        <p:spPr/>
        <p:txBody>
          <a:bodyPr/>
          <a:lstStyle/>
          <a:p>
            <a:r>
              <a:rPr lang="en-US" dirty="0" smtClean="0"/>
              <a:t>Strategies for helping other math leaders and elementary teachers and principals understand the Standards for Mathematical Practices</a:t>
            </a:r>
          </a:p>
          <a:p>
            <a:pPr marL="68580" indent="0" algn="ctr">
              <a:buNone/>
            </a:pPr>
            <a:r>
              <a:rPr lang="en-US" dirty="0"/>
              <a:t> </a:t>
            </a:r>
            <a:r>
              <a:rPr lang="en-US" dirty="0" smtClean="0"/>
              <a:t>   </a:t>
            </a:r>
            <a:endParaRPr lang="en-US" sz="1800" dirty="0" smtClean="0"/>
          </a:p>
        </p:txBody>
      </p:sp>
    </p:spTree>
    <p:extLst>
      <p:ext uri="{BB962C8B-B14F-4D97-AF65-F5344CB8AC3E}">
        <p14:creationId xmlns:p14="http://schemas.microsoft.com/office/powerpoint/2010/main" val="29222461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68580" indent="0" algn="ctr">
              <a:buNone/>
            </a:pPr>
            <a:r>
              <a:rPr lang="en-US" dirty="0">
                <a:hlinkClick r:id="rId2"/>
              </a:rPr>
              <a:t>http://www.jordandistrict.org</a:t>
            </a:r>
            <a:endParaRPr lang="en-US" dirty="0"/>
          </a:p>
          <a:p>
            <a:pPr marL="68580" indent="0" algn="ctr">
              <a:buNone/>
            </a:pPr>
            <a:r>
              <a:rPr lang="en-US" dirty="0"/>
              <a:t>** access through the curriculum department, elementary mathematics</a:t>
            </a:r>
          </a:p>
          <a:p>
            <a:pPr marL="68580" indent="0">
              <a:buNone/>
            </a:pPr>
            <a:endParaRPr lang="en-US" dirty="0" smtClean="0"/>
          </a:p>
          <a:p>
            <a:pPr marL="68580" indent="0" algn="ctr">
              <a:buNone/>
            </a:pPr>
            <a:r>
              <a:rPr lang="en-US" dirty="0">
                <a:hlinkClick r:id="rId3"/>
              </a:rPr>
              <a:t>t</a:t>
            </a:r>
            <a:r>
              <a:rPr lang="en-US" dirty="0" smtClean="0">
                <a:hlinkClick r:id="rId3"/>
              </a:rPr>
              <a:t>ami.bird@jordandistrict.org</a:t>
            </a:r>
            <a:endParaRPr lang="en-US" dirty="0" smtClean="0"/>
          </a:p>
          <a:p>
            <a:pPr marL="68580" indent="0" algn="ctr">
              <a:buNone/>
            </a:pPr>
            <a:r>
              <a:rPr lang="en-US" dirty="0">
                <a:hlinkClick r:id="rId4"/>
              </a:rPr>
              <a:t>m</a:t>
            </a:r>
            <a:r>
              <a:rPr lang="en-US" dirty="0" smtClean="0">
                <a:hlinkClick r:id="rId4"/>
              </a:rPr>
              <a:t>ichelle.kilcrease@jordandistrict.org</a:t>
            </a:r>
            <a:endParaRPr lang="en-US" dirty="0" smtClean="0"/>
          </a:p>
          <a:p>
            <a:pPr marL="68580" indent="0">
              <a:buNone/>
            </a:pPr>
            <a:endParaRPr lang="en-US" dirty="0"/>
          </a:p>
        </p:txBody>
      </p:sp>
    </p:spTree>
    <p:extLst>
      <p:ext uri="{BB962C8B-B14F-4D97-AF65-F5344CB8AC3E}">
        <p14:creationId xmlns:p14="http://schemas.microsoft.com/office/powerpoint/2010/main" val="9146293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PLC Questions</a:t>
            </a:r>
            <a:endParaRPr lang="en-US" dirty="0"/>
          </a:p>
        </p:txBody>
      </p:sp>
      <p:sp>
        <p:nvSpPr>
          <p:cNvPr id="3" name="Content Placeholder 2"/>
          <p:cNvSpPr>
            <a:spLocks noGrp="1"/>
          </p:cNvSpPr>
          <p:nvPr>
            <p:ph idx="1"/>
          </p:nvPr>
        </p:nvSpPr>
        <p:spPr/>
        <p:txBody>
          <a:bodyPr/>
          <a:lstStyle/>
          <a:p>
            <a:pPr marL="525780" indent="-457200">
              <a:buAutoNum type="arabicPeriod"/>
            </a:pPr>
            <a:r>
              <a:rPr lang="en-US" dirty="0" smtClean="0"/>
              <a:t>What do we want our teachers to know and be able to do?</a:t>
            </a:r>
          </a:p>
          <a:p>
            <a:pPr marL="525780" indent="-457200">
              <a:buAutoNum type="arabicPeriod"/>
            </a:pPr>
            <a:r>
              <a:rPr lang="en-US" dirty="0" smtClean="0"/>
              <a:t>How will we know if they know it and/or can do it?</a:t>
            </a:r>
          </a:p>
          <a:p>
            <a:pPr marL="525780" indent="-457200">
              <a:buAutoNum type="arabicPeriod"/>
            </a:pPr>
            <a:r>
              <a:rPr lang="en-US" dirty="0" smtClean="0"/>
              <a:t>What will we do if they </a:t>
            </a:r>
            <a:r>
              <a:rPr lang="en-US" i="1" dirty="0" smtClean="0"/>
              <a:t>don’t</a:t>
            </a:r>
            <a:r>
              <a:rPr lang="en-US" dirty="0" smtClean="0"/>
              <a:t> know it and/or </a:t>
            </a:r>
            <a:r>
              <a:rPr lang="en-US" i="1" dirty="0" smtClean="0"/>
              <a:t>can’t</a:t>
            </a:r>
            <a:r>
              <a:rPr lang="en-US" dirty="0" smtClean="0"/>
              <a:t> do it?</a:t>
            </a:r>
          </a:p>
          <a:p>
            <a:pPr marL="525780" indent="-457200">
              <a:buAutoNum type="arabicPeriod"/>
            </a:pPr>
            <a:r>
              <a:rPr lang="en-US" dirty="0" smtClean="0"/>
              <a:t>What will we do if they </a:t>
            </a:r>
            <a:r>
              <a:rPr lang="en-US" i="1" dirty="0" smtClean="0"/>
              <a:t>do</a:t>
            </a:r>
            <a:r>
              <a:rPr lang="en-US" dirty="0" smtClean="0"/>
              <a:t> know it and/or </a:t>
            </a:r>
            <a:r>
              <a:rPr lang="en-US" i="1" dirty="0" smtClean="0"/>
              <a:t>can </a:t>
            </a:r>
            <a:r>
              <a:rPr lang="en-US" dirty="0" smtClean="0"/>
              <a:t>do</a:t>
            </a:r>
            <a:r>
              <a:rPr lang="en-US" i="1" dirty="0" smtClean="0"/>
              <a:t> </a:t>
            </a:r>
            <a:r>
              <a:rPr lang="en-US" dirty="0" smtClean="0"/>
              <a:t>it?</a:t>
            </a:r>
            <a:endParaRPr lang="en-US" dirty="0"/>
          </a:p>
        </p:txBody>
      </p:sp>
    </p:spTree>
    <p:extLst>
      <p:ext uri="{BB962C8B-B14F-4D97-AF65-F5344CB8AC3E}">
        <p14:creationId xmlns:p14="http://schemas.microsoft.com/office/powerpoint/2010/main" val="18636412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88146"/>
          </a:xfrm>
        </p:spPr>
        <p:txBody>
          <a:bodyPr>
            <a:normAutofit fontScale="90000"/>
          </a:bodyPr>
          <a:lstStyle/>
          <a:p>
            <a:r>
              <a:rPr lang="en-US" dirty="0" smtClean="0"/>
              <a:t>What do we want our teachers to know and be able to do?</a:t>
            </a:r>
            <a:endParaRPr lang="en-US" dirty="0"/>
          </a:p>
        </p:txBody>
      </p:sp>
      <p:sp>
        <p:nvSpPr>
          <p:cNvPr id="3" name="Content Placeholder 2"/>
          <p:cNvSpPr>
            <a:spLocks noGrp="1"/>
          </p:cNvSpPr>
          <p:nvPr>
            <p:ph idx="1"/>
          </p:nvPr>
        </p:nvSpPr>
        <p:spPr>
          <a:xfrm>
            <a:off x="1043492" y="2709333"/>
            <a:ext cx="6777317" cy="3123296"/>
          </a:xfrm>
        </p:spPr>
        <p:txBody>
          <a:bodyPr>
            <a:normAutofit/>
          </a:bodyPr>
          <a:lstStyle/>
          <a:p>
            <a:r>
              <a:rPr lang="en-US" dirty="0" smtClean="0"/>
              <a:t>Understand the philosophical and pedagogical changes of the core.</a:t>
            </a:r>
          </a:p>
          <a:p>
            <a:r>
              <a:rPr lang="en-US" dirty="0" smtClean="0"/>
              <a:t>Understand the mathematics of the Content Standards.</a:t>
            </a:r>
          </a:p>
          <a:p>
            <a:r>
              <a:rPr lang="en-US" dirty="0"/>
              <a:t>Understand and implement the Practice Standards in mathematics instruction.</a:t>
            </a:r>
          </a:p>
          <a:p>
            <a:r>
              <a:rPr lang="en-US" dirty="0" smtClean="0"/>
              <a:t>Access provided resources.</a:t>
            </a:r>
            <a:endParaRPr lang="en-US" dirty="0"/>
          </a:p>
        </p:txBody>
      </p:sp>
    </p:spTree>
    <p:extLst>
      <p:ext uri="{BB962C8B-B14F-4D97-AF65-F5344CB8AC3E}">
        <p14:creationId xmlns:p14="http://schemas.microsoft.com/office/powerpoint/2010/main" val="31065828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88146"/>
          </a:xfrm>
        </p:spPr>
        <p:txBody>
          <a:bodyPr>
            <a:normAutofit fontScale="90000"/>
          </a:bodyPr>
          <a:lstStyle/>
          <a:p>
            <a:r>
              <a:rPr lang="en-US" dirty="0" smtClean="0"/>
              <a:t>What do we want our teachers to know and be able to do?</a:t>
            </a:r>
            <a:endParaRPr lang="en-US" dirty="0"/>
          </a:p>
        </p:txBody>
      </p:sp>
      <p:sp>
        <p:nvSpPr>
          <p:cNvPr id="3" name="Content Placeholder 2"/>
          <p:cNvSpPr>
            <a:spLocks noGrp="1"/>
          </p:cNvSpPr>
          <p:nvPr>
            <p:ph idx="1"/>
          </p:nvPr>
        </p:nvSpPr>
        <p:spPr>
          <a:xfrm>
            <a:off x="1043492" y="2709333"/>
            <a:ext cx="6777317" cy="3123296"/>
          </a:xfrm>
        </p:spPr>
        <p:txBody>
          <a:bodyPr>
            <a:normAutofit/>
          </a:bodyPr>
          <a:lstStyle/>
          <a:p>
            <a:r>
              <a:rPr lang="en-US" dirty="0" smtClean="0"/>
              <a:t>Understand the philosophical and pedagogical changes of the core.</a:t>
            </a:r>
          </a:p>
          <a:p>
            <a:r>
              <a:rPr lang="en-US" dirty="0" smtClean="0"/>
              <a:t>Understand the mathematics of the Content Standards.</a:t>
            </a:r>
          </a:p>
          <a:p>
            <a:r>
              <a:rPr lang="en-US" b="1" dirty="0" smtClean="0"/>
              <a:t>Understand and implement the Practice Standards in mathematics instruction.</a:t>
            </a:r>
          </a:p>
          <a:p>
            <a:r>
              <a:rPr lang="en-US" dirty="0" smtClean="0"/>
              <a:t>Access resources we had provided.</a:t>
            </a:r>
            <a:endParaRPr lang="en-US" dirty="0"/>
          </a:p>
        </p:txBody>
      </p:sp>
      <p:sp>
        <p:nvSpPr>
          <p:cNvPr id="4" name="Frame 3"/>
          <p:cNvSpPr/>
          <p:nvPr/>
        </p:nvSpPr>
        <p:spPr>
          <a:xfrm>
            <a:off x="955524" y="4293808"/>
            <a:ext cx="6773333" cy="870859"/>
          </a:xfrm>
          <a:prstGeom prst="frame">
            <a:avLst/>
          </a:prstGeom>
          <a:solidFill>
            <a:srgbClr val="FF0000"/>
          </a:solidFill>
          <a:ln w="63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9814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024744" cy="1439765"/>
          </a:xfrm>
        </p:spPr>
        <p:txBody>
          <a:bodyPr>
            <a:normAutofit fontScale="90000"/>
          </a:bodyPr>
          <a:lstStyle/>
          <a:p>
            <a:r>
              <a:rPr lang="en-US" dirty="0" smtClean="0"/>
              <a:t>Differentiation strategies for unpacking and understanding the Practice Standards </a:t>
            </a:r>
            <a:endParaRPr lang="en-US" dirty="0"/>
          </a:p>
        </p:txBody>
      </p:sp>
      <p:sp>
        <p:nvSpPr>
          <p:cNvPr id="3" name="Content Placeholder 2"/>
          <p:cNvSpPr>
            <a:spLocks noGrp="1"/>
          </p:cNvSpPr>
          <p:nvPr>
            <p:ph idx="1"/>
          </p:nvPr>
        </p:nvSpPr>
        <p:spPr>
          <a:xfrm>
            <a:off x="1043492" y="2757714"/>
            <a:ext cx="6777317" cy="3074915"/>
          </a:xfrm>
        </p:spPr>
        <p:txBody>
          <a:bodyPr/>
          <a:lstStyle/>
          <a:p>
            <a:r>
              <a:rPr lang="en-US" dirty="0" smtClean="0"/>
              <a:t>Working with math </a:t>
            </a:r>
            <a:r>
              <a:rPr lang="en-US" dirty="0" smtClean="0"/>
              <a:t>leaders (state, district office, coaches)</a:t>
            </a:r>
            <a:endParaRPr lang="en-US" dirty="0" smtClean="0"/>
          </a:p>
          <a:p>
            <a:r>
              <a:rPr lang="en-US" dirty="0" smtClean="0"/>
              <a:t>Working with teachers</a:t>
            </a:r>
          </a:p>
          <a:p>
            <a:r>
              <a:rPr lang="en-US" dirty="0" smtClean="0"/>
              <a:t>Working with administrators (district &amp; building level)</a:t>
            </a:r>
          </a:p>
          <a:p>
            <a:r>
              <a:rPr lang="en-US" dirty="0" smtClean="0"/>
              <a:t>Working with community</a:t>
            </a:r>
            <a:endParaRPr lang="en-US" dirty="0"/>
          </a:p>
        </p:txBody>
      </p:sp>
    </p:spTree>
    <p:extLst>
      <p:ext uri="{BB962C8B-B14F-4D97-AF65-F5344CB8AC3E}">
        <p14:creationId xmlns:p14="http://schemas.microsoft.com/office/powerpoint/2010/main" val="1012650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Math Leaders</a:t>
            </a:r>
            <a:endParaRPr lang="en-US" dirty="0"/>
          </a:p>
        </p:txBody>
      </p:sp>
      <p:sp>
        <p:nvSpPr>
          <p:cNvPr id="3" name="Content Placeholder 2"/>
          <p:cNvSpPr>
            <a:spLocks noGrp="1"/>
          </p:cNvSpPr>
          <p:nvPr>
            <p:ph idx="1"/>
          </p:nvPr>
        </p:nvSpPr>
        <p:spPr/>
        <p:txBody>
          <a:bodyPr/>
          <a:lstStyle/>
          <a:p>
            <a:r>
              <a:rPr lang="en-US" u="sng" dirty="0" smtClean="0">
                <a:hlinkClick r:id="rId2"/>
              </a:rPr>
              <a:t>USOE</a:t>
            </a:r>
            <a:endParaRPr lang="en-US" u="sng" dirty="0" smtClean="0"/>
          </a:p>
          <a:p>
            <a:r>
              <a:rPr lang="en-US" dirty="0"/>
              <a:t>Compare/Contrast: Standards for Mathematical Practice with NCTM and Utah’s current core ILO’s</a:t>
            </a:r>
          </a:p>
          <a:p>
            <a:endParaRPr lang="en-US" dirty="0"/>
          </a:p>
        </p:txBody>
      </p:sp>
    </p:spTree>
    <p:extLst>
      <p:ext uri="{BB962C8B-B14F-4D97-AF65-F5344CB8AC3E}">
        <p14:creationId xmlns:p14="http://schemas.microsoft.com/office/powerpoint/2010/main" val="1507014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6509</TotalTime>
  <Words>2911</Words>
  <Application>Microsoft Macintosh PowerPoint</Application>
  <PresentationFormat>On-screen Show (4:3)</PresentationFormat>
  <Paragraphs>213</Paragraphs>
  <Slides>44</Slides>
  <Notes>19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Austin</vt:lpstr>
      <vt:lpstr>Practice Standards</vt:lpstr>
      <vt:lpstr>Purpose</vt:lpstr>
      <vt:lpstr>Background</vt:lpstr>
      <vt:lpstr>JSD Multi-Tiered PLC Support System</vt:lpstr>
      <vt:lpstr>Essential PLC Questions</vt:lpstr>
      <vt:lpstr>What do we want our teachers to know and be able to do?</vt:lpstr>
      <vt:lpstr>What do we want our teachers to know and be able to do?</vt:lpstr>
      <vt:lpstr>Differentiation strategies for unpacking and understanding the Practice Standards </vt:lpstr>
      <vt:lpstr>Strategies: Math Leaders</vt:lpstr>
      <vt:lpstr>USOE Activity #2 Bring copies of NCTM’s Principles and Standards for School Mathematics and the Utah 2007 Core.  Discuss the following:</vt:lpstr>
      <vt:lpstr>Activity #3</vt:lpstr>
      <vt:lpstr>Strategies: Coaches</vt:lpstr>
      <vt:lpstr>Connecting to Prior Knowledge</vt:lpstr>
      <vt:lpstr>SMP #2 Construct  viable arguments and critique the reasoning of others.</vt:lpstr>
      <vt:lpstr>SMP #2 Construct  viable arguments and critique the reasoning of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Teacher Leaders</vt:lpstr>
      <vt:lpstr>Changing our view of how to access the practice standards with teachers.</vt:lpstr>
      <vt:lpstr>Understanding Mathematics</vt:lpstr>
      <vt:lpstr>Applying CPR to the  Common Core</vt:lpstr>
      <vt:lpstr>Applying CPR to the  Common Core – 3.NF </vt:lpstr>
      <vt:lpstr>Applying CPR to the  Common Core – 3.NF </vt:lpstr>
      <vt:lpstr>Applying CPR to the  Common Core – 3.NF </vt:lpstr>
      <vt:lpstr>Applying CPR to the  Common Core – 3.NF </vt:lpstr>
      <vt:lpstr>A CPR view of a core cluster</vt:lpstr>
      <vt:lpstr> Guiding Question leading to practice standards discussion: What are the implications for teaching and learning based on the CPR review?</vt:lpstr>
      <vt:lpstr>Building practice standard understanding from CPR</vt:lpstr>
      <vt:lpstr>PowerPoint Presentation</vt:lpstr>
      <vt:lpstr>PowerPoint Presentation</vt:lpstr>
      <vt:lpstr>PowerPoint Presentation</vt:lpstr>
      <vt:lpstr>PowerPoint Presentation</vt:lpstr>
      <vt:lpstr>Upcoming work with K-5 teachers</vt:lpstr>
      <vt:lpstr>Other tools in progress to help our audiences find entry points for engaging in the Standards for Mathematical Practices…</vt:lpstr>
      <vt:lpstr>PowerPoint Presentation</vt:lpstr>
      <vt:lpstr>PowerPoint Presentation</vt:lpstr>
      <vt:lpstr>In the end…</vt:lpstr>
      <vt:lpstr>Contact Information</vt:lpstr>
    </vt:vector>
  </TitlesOfParts>
  <Company>JSD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Curriculum Dept</dc:creator>
  <cp:lastModifiedBy>Curriculum Dept</cp:lastModifiedBy>
  <cp:revision>57</cp:revision>
  <dcterms:created xsi:type="dcterms:W3CDTF">2012-04-13T20:00:30Z</dcterms:created>
  <dcterms:modified xsi:type="dcterms:W3CDTF">2012-04-24T02:28:24Z</dcterms:modified>
</cp:coreProperties>
</file>