
<file path=[Content_Types].xml><?xml version="1.0" encoding="utf-8"?>
<Types xmlns="http://schemas.openxmlformats.org/package/2006/content-types">
  <Default Extension="xml" ContentType="application/xml"/>
  <Default Extension="wav" ContentType="audio/wav"/>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4" r:id="rId16"/>
    <p:sldId id="272" r:id="rId17"/>
    <p:sldId id="270" r:id="rId18"/>
    <p:sldId id="271" r:id="rId19"/>
    <p:sldId id="273" r:id="rId20"/>
    <p:sldId id="275" r:id="rId21"/>
    <p:sldId id="276"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7" d="100"/>
          <a:sy n="77" d="100"/>
        </p:scale>
        <p:origin x="-170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over-TextureForeGround.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1371600" y="1796303"/>
            <a:ext cx="7086600" cy="1847850"/>
          </a:xfrm>
        </p:spPr>
        <p:txBody>
          <a:bodyPr vert="horz" lIns="91440" tIns="45720" rIns="91440" bIns="45720" rtlCol="0" anchor="b" anchorCtr="0">
            <a:noAutofit/>
            <a:scene3d>
              <a:camera prst="orthographicFront"/>
              <a:lightRig rig="threePt" dir="t">
                <a:rot lat="0" lon="0" rev="10800000"/>
              </a:lightRig>
            </a:scene3d>
            <a:sp3d extrusionH="25400">
              <a:bevelT w="12700" h="12700" prst="relaxedInset"/>
              <a:bevelB w="12700" h="12700" prst="relaxedInset"/>
            </a:sp3d>
          </a:bodyPr>
          <a:lstStyle>
            <a:lvl1pPr algn="ctr" defTabSz="914400" rtl="0" eaLnBrk="1" latinLnBrk="0" hangingPunct="1">
              <a:lnSpc>
                <a:spcPct val="100000"/>
              </a:lnSpc>
              <a:spcBef>
                <a:spcPct val="0"/>
              </a:spcBef>
              <a:buNone/>
              <a:defRPr sz="5400"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71600" y="3666565"/>
            <a:ext cx="7086600" cy="1752600"/>
          </a:xfrm>
        </p:spPr>
        <p:txBody>
          <a:bodyPr vert="horz" lIns="91440" tIns="45720" rIns="91440" bIns="45720" rtlCol="0" anchor="t" anchorCtr="0">
            <a:noAutofit/>
            <a:scene3d>
              <a:camera prst="orthographicFront"/>
              <a:lightRig rig="threePt" dir="t">
                <a:rot lat="0" lon="0" rev="10800000"/>
              </a:lightRig>
            </a:scene3d>
            <a:sp3d extrusionH="25400">
              <a:bevelT w="12700" h="12700" prst="relaxedInset"/>
              <a:bevelB w="12700" h="12700" prst="relaxedInset"/>
            </a:sp3d>
          </a:bodyPr>
          <a:lstStyle>
            <a:lvl1pPr marL="0" indent="0" algn="ctr" defTabSz="914400" rtl="0" eaLnBrk="1" latinLnBrk="0" hangingPunct="1">
              <a:lnSpc>
                <a:spcPct val="100000"/>
              </a:lnSpc>
              <a:spcBef>
                <a:spcPct val="0"/>
              </a:spcBef>
              <a:buNone/>
              <a:defRPr sz="2000" b="0"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a:xfrm>
            <a:off x="5988423" y="6221506"/>
            <a:ext cx="2743200" cy="365125"/>
          </a:xfrm>
        </p:spPr>
        <p:txBody>
          <a:bodyPr/>
          <a:lstStyle/>
          <a:p>
            <a:fld id="{E90C4CEC-16D5-4229-B4DE-FDE9B679D7E2}" type="datetimeFigureOut">
              <a:rPr lang="en-US" smtClean="0"/>
              <a:t>5/31/12</a:t>
            </a:fld>
            <a:endParaRPr lang="en-US"/>
          </a:p>
        </p:txBody>
      </p:sp>
      <p:sp>
        <p:nvSpPr>
          <p:cNvPr id="5" name="Footer Placeholder 4"/>
          <p:cNvSpPr>
            <a:spLocks noGrp="1"/>
          </p:cNvSpPr>
          <p:nvPr>
            <p:ph type="ftr" sz="quarter" idx="11"/>
          </p:nvPr>
        </p:nvSpPr>
        <p:spPr>
          <a:xfrm>
            <a:off x="1295400" y="6221506"/>
            <a:ext cx="2743200" cy="365125"/>
          </a:xfrm>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089025" y="3765177"/>
            <a:ext cx="7272338" cy="1098176"/>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1" kern="1200">
                <a:solidFill>
                  <a:schemeClr val="tx1">
                    <a:lumMod val="75000"/>
                    <a:lumOff val="25000"/>
                  </a:schemeClr>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578013" y="777240"/>
            <a:ext cx="4294363" cy="2866913"/>
          </a:xfrm>
          <a:ln w="76200" cmpd="dbl">
            <a:solidFill>
              <a:schemeClr val="tx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1089025" y="4867836"/>
            <a:ext cx="7272338" cy="1264022"/>
          </a:xfrm>
        </p:spPr>
        <p:txBody>
          <a:bodyPr vert="horz" lIns="91440" tIns="45720" rIns="91440" bIns="45720" rtlCol="0">
            <a:normAutofit/>
          </a:bodyPr>
          <a:lstStyle>
            <a:lvl1pPr marL="0" indent="0" algn="ctr">
              <a:spcBef>
                <a:spcPts val="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E90C4CEC-16D5-4229-B4DE-FDE9B679D7E2}" type="datetimeFigureOut">
              <a:rPr lang="en-US" smtClean="0"/>
              <a:t>5/31/12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E90C4CEC-16D5-4229-B4DE-FDE9B679D7E2}" type="datetimeFigureOut">
              <a:rPr lang="en-US" smtClean="0"/>
              <a:t>5/31/12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2"/>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7216588" y="609600"/>
            <a:ext cx="1524000" cy="55165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089024" y="609600"/>
            <a:ext cx="5921376" cy="5516563"/>
          </a:xfrm>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E90C4CEC-16D5-4229-B4DE-FDE9B679D7E2}" type="datetimeFigureOut">
              <a:rPr lang="en-US" smtClean="0"/>
              <a:t>5/31/12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E90C4CEC-16D5-4229-B4DE-FDE9B679D7E2}" type="datetimeFigureOut">
              <a:rPr lang="en-US" smtClean="0"/>
              <a:t>5/31/12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371600" y="1792224"/>
            <a:ext cx="7086600" cy="1847088"/>
          </a:xfrm>
        </p:spPr>
        <p:txBody>
          <a:bodyPr vert="horz" lIns="91440" tIns="45720" rIns="91440" bIns="45720" rtlCol="0" anchor="b" anchorCtr="0">
            <a:noAutofit/>
            <a:scene3d>
              <a:camera prst="orthographicFront"/>
              <a:lightRig rig="threePt" dir="t">
                <a:rot lat="0" lon="0" rev="10800000"/>
              </a:lightRig>
            </a:scene3d>
            <a:sp3d extrusionH="25400">
              <a:bevelT w="12700" h="12700" prst="relaxedInset"/>
              <a:bevelB w="12700" h="12700" prst="relaxedInset"/>
            </a:sp3d>
          </a:bodyPr>
          <a:lstStyle>
            <a:lvl1pPr algn="ctr" defTabSz="914400" rtl="0" eaLnBrk="1" latinLnBrk="0" hangingPunct="1">
              <a:lnSpc>
                <a:spcPct val="100000"/>
              </a:lnSpc>
              <a:spcBef>
                <a:spcPct val="0"/>
              </a:spcBef>
              <a:buNone/>
              <a:defRPr sz="5400" b="1"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1371600" y="3666744"/>
            <a:ext cx="7086600" cy="1755648"/>
          </a:xfrm>
        </p:spPr>
        <p:txBody>
          <a:bodyPr vert="horz" lIns="91440" tIns="45720" rIns="91440" bIns="45720" rtlCol="0" anchor="t" anchorCtr="0">
            <a:noAutofit/>
            <a:scene3d>
              <a:camera prst="orthographicFront"/>
              <a:lightRig rig="threePt" dir="t">
                <a:rot lat="0" lon="0" rev="10800000"/>
              </a:lightRig>
            </a:scene3d>
            <a:sp3d extrusionH="25400">
              <a:bevelT w="12700" h="12700" prst="relaxedInset"/>
              <a:bevelB w="12700" h="12700" prst="relaxedInset"/>
            </a:sp3d>
          </a:bodyPr>
          <a:lstStyle>
            <a:lvl1pPr marL="0" indent="0" algn="ctr" defTabSz="914400" rtl="0" eaLnBrk="1" latinLnBrk="0" hangingPunct="1">
              <a:lnSpc>
                <a:spcPct val="100000"/>
              </a:lnSpc>
              <a:spcBef>
                <a:spcPct val="0"/>
              </a:spcBef>
              <a:buFont typeface="Wingdings" pitchFamily="2" charset="2"/>
              <a:buNone/>
              <a:defRPr sz="2000" b="0"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E90C4CEC-16D5-4229-B4DE-FDE9B679D7E2}" type="datetimeFigureOut">
              <a:rPr lang="en-US" smtClean="0"/>
              <a:t>5/31/12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089024" y="274637"/>
            <a:ext cx="7272339" cy="1339009"/>
          </a:xfrm>
        </p:spPr>
        <p:txBody>
          <a:bodyPr/>
          <a:lstStyle/>
          <a:p>
            <a:r>
              <a:rPr lang="en-US" smtClean="0"/>
              <a:t>Click to edit Master title style</a:t>
            </a:r>
            <a:endParaRPr/>
          </a:p>
        </p:txBody>
      </p:sp>
      <p:sp>
        <p:nvSpPr>
          <p:cNvPr id="3" name="Content Placeholder 2"/>
          <p:cNvSpPr>
            <a:spLocks noGrp="1"/>
          </p:cNvSpPr>
          <p:nvPr>
            <p:ph sz="half" idx="1"/>
          </p:nvPr>
        </p:nvSpPr>
        <p:spPr>
          <a:xfrm>
            <a:off x="1089023" y="1816100"/>
            <a:ext cx="3429000" cy="43100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Content Placeholder 3"/>
          <p:cNvSpPr>
            <a:spLocks noGrp="1"/>
          </p:cNvSpPr>
          <p:nvPr>
            <p:ph sz="half" idx="2"/>
          </p:nvPr>
        </p:nvSpPr>
        <p:spPr>
          <a:xfrm>
            <a:off x="4932363" y="1816100"/>
            <a:ext cx="3429000" cy="43100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E90C4CEC-16D5-4229-B4DE-FDE9B679D7E2}" type="datetimeFigureOut">
              <a:rPr lang="en-US" smtClean="0"/>
              <a:t>5/31/12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089024" y="274637"/>
            <a:ext cx="7272339" cy="1339009"/>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089024" y="1688679"/>
            <a:ext cx="3429000" cy="827088"/>
          </a:xfrm>
        </p:spPr>
        <p:txBody>
          <a:bodyPr anchor="ctr" anchorCtr="0">
            <a:no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89024" y="2590800"/>
            <a:ext cx="3429000" cy="35353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Text Placeholder 4"/>
          <p:cNvSpPr>
            <a:spLocks noGrp="1"/>
          </p:cNvSpPr>
          <p:nvPr>
            <p:ph type="body" sz="quarter" idx="3"/>
          </p:nvPr>
        </p:nvSpPr>
        <p:spPr>
          <a:xfrm>
            <a:off x="4932363" y="1688679"/>
            <a:ext cx="3429000" cy="827088"/>
          </a:xfrm>
        </p:spPr>
        <p:txBody>
          <a:bodyPr anchor="ctr" anchorCtr="0">
            <a:no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32363" y="2590800"/>
            <a:ext cx="3429000" cy="35353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Date Placeholder 6"/>
          <p:cNvSpPr>
            <a:spLocks noGrp="1"/>
          </p:cNvSpPr>
          <p:nvPr>
            <p:ph type="dt" sz="half" idx="10"/>
          </p:nvPr>
        </p:nvSpPr>
        <p:spPr/>
        <p:txBody>
          <a:bodyPr/>
          <a:lstStyle/>
          <a:p>
            <a:fld id="{E90C4CEC-16D5-4229-B4DE-FDE9B679D7E2}" type="datetimeFigureOut">
              <a:rPr lang="en-US" smtClean="0"/>
              <a:t>5/31/12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E90C4CEC-16D5-4229-B4DE-FDE9B679D7E2}" type="datetimeFigureOut">
              <a:rPr lang="en-US" smtClean="0"/>
              <a:t>5/31/12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Interior-Overlay.png"/>
          <p:cNvPicPr>
            <a:picLocks noChangeAspect="1"/>
          </p:cNvPicPr>
          <p:nvPr/>
        </p:nvPicPr>
        <p:blipFill>
          <a:blip r:embed="rId2"/>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E90C4CEC-16D5-4229-B4DE-FDE9B679D7E2}" type="datetimeFigureOut">
              <a:rPr lang="en-US" smtClean="0"/>
              <a:t>5/31/12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084729" y="381000"/>
            <a:ext cx="3429000" cy="1649506"/>
          </a:xfrm>
        </p:spPr>
        <p:txBody>
          <a:bodyPr anchor="b"/>
          <a:lstStyle>
            <a:lvl1pPr algn="ctr">
              <a:lnSpc>
                <a:spcPct val="100000"/>
              </a:lnSpc>
              <a:defRPr sz="3600" b="1"/>
            </a:lvl1pPr>
          </a:lstStyle>
          <a:p>
            <a:r>
              <a:rPr lang="en-US" smtClean="0"/>
              <a:t>Click to edit Master title style</a:t>
            </a:r>
            <a:endParaRPr/>
          </a:p>
        </p:txBody>
      </p:sp>
      <p:sp>
        <p:nvSpPr>
          <p:cNvPr id="3" name="Content Placeholder 2"/>
          <p:cNvSpPr>
            <a:spLocks noGrp="1"/>
          </p:cNvSpPr>
          <p:nvPr>
            <p:ph idx="1"/>
          </p:nvPr>
        </p:nvSpPr>
        <p:spPr>
          <a:xfrm>
            <a:off x="4930588" y="381000"/>
            <a:ext cx="3429000" cy="574516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Text Placeholder 3"/>
          <p:cNvSpPr>
            <a:spLocks noGrp="1"/>
          </p:cNvSpPr>
          <p:nvPr>
            <p:ph type="body" sz="half" idx="2"/>
          </p:nvPr>
        </p:nvSpPr>
        <p:spPr>
          <a:xfrm>
            <a:off x="1084729" y="2057401"/>
            <a:ext cx="3429000" cy="36576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E90C4CEC-16D5-4229-B4DE-FDE9B679D7E2}" type="datetimeFigureOut">
              <a:rPr lang="en-US" smtClean="0"/>
              <a:t>5/31/12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932363" y="739588"/>
            <a:ext cx="3429000" cy="1290380"/>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1" kern="1200">
                <a:solidFill>
                  <a:schemeClr val="tx1">
                    <a:lumMod val="75000"/>
                    <a:lumOff val="25000"/>
                  </a:schemeClr>
                </a:solidFill>
                <a:latin typeface="+mj-lt"/>
                <a:ea typeface="+mj-ea"/>
                <a:cs typeface="+mj-cs"/>
              </a:defRPr>
            </a:lvl1pPr>
          </a:lstStyle>
          <a:p>
            <a:r>
              <a:rPr lang="en-US" dirty="0" smtClean="0"/>
              <a:t>Click to edit Master title style</a:t>
            </a:r>
            <a:endParaRPr dirty="0"/>
          </a:p>
        </p:txBody>
      </p:sp>
      <p:sp>
        <p:nvSpPr>
          <p:cNvPr id="3" name="Picture Placeholder 2"/>
          <p:cNvSpPr>
            <a:spLocks noGrp="1"/>
          </p:cNvSpPr>
          <p:nvPr>
            <p:ph type="pic" idx="1"/>
          </p:nvPr>
        </p:nvSpPr>
        <p:spPr>
          <a:xfrm>
            <a:off x="1088136" y="779929"/>
            <a:ext cx="3429000" cy="4935071"/>
          </a:xfrm>
          <a:ln w="76200" cmpd="dbl">
            <a:solidFill>
              <a:schemeClr val="tx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932363" y="2057400"/>
            <a:ext cx="3429000" cy="3657600"/>
          </a:xfrm>
        </p:spPr>
        <p:txBody>
          <a:bodyPr vert="horz" lIns="91440" tIns="45720" rIns="91440" bIns="45720" rtlCol="0">
            <a:normAutofit/>
          </a:bodyPr>
          <a:lstStyle>
            <a:lvl1pPr marL="0" indent="0" algn="ctr">
              <a:spcBef>
                <a:spcPts val="60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 typeface="Wingdings" pitchFamily="2" charset="2"/>
              <a:buNone/>
            </a:pPr>
            <a:r>
              <a:rPr lang="en-US" dirty="0" smtClean="0"/>
              <a:t>Click to edit Master text styles</a:t>
            </a:r>
          </a:p>
        </p:txBody>
      </p:sp>
      <p:sp>
        <p:nvSpPr>
          <p:cNvPr id="5" name="Date Placeholder 4"/>
          <p:cNvSpPr>
            <a:spLocks noGrp="1"/>
          </p:cNvSpPr>
          <p:nvPr>
            <p:ph type="dt" sz="half" idx="10"/>
          </p:nvPr>
        </p:nvSpPr>
        <p:spPr/>
        <p:txBody>
          <a:bodyPr/>
          <a:lstStyle/>
          <a:p>
            <a:fld id="{E90C4CEC-16D5-4229-B4DE-FDE9B679D7E2}" type="datetimeFigureOut">
              <a:rPr lang="en-US" smtClean="0"/>
              <a:t>5/31/12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89024" y="274637"/>
            <a:ext cx="7272339" cy="1339009"/>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1089024" y="1801906"/>
            <a:ext cx="7272339" cy="432425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2"/>
          </p:nvPr>
        </p:nvSpPr>
        <p:spPr>
          <a:xfrm>
            <a:off x="6302187" y="6356350"/>
            <a:ext cx="2429435" cy="365125"/>
          </a:xfrm>
          <a:prstGeom prst="rect">
            <a:avLst/>
          </a:prstGeom>
        </p:spPr>
        <p:txBody>
          <a:bodyPr vert="horz" lIns="91440" tIns="45720" rIns="91440" bIns="45720" rtlCol="0" anchor="ctr"/>
          <a:lstStyle>
            <a:lvl1pPr algn="r">
              <a:defRPr sz="1200" b="1">
                <a:solidFill>
                  <a:schemeClr val="tx1">
                    <a:lumMod val="50000"/>
                    <a:lumOff val="50000"/>
                  </a:schemeClr>
                </a:solidFill>
              </a:defRPr>
            </a:lvl1pPr>
          </a:lstStyle>
          <a:p>
            <a:fld id="{E90C4CEC-16D5-4229-B4DE-FDE9B679D7E2}" type="datetimeFigureOut">
              <a:rPr lang="en-US" smtClean="0"/>
              <a:t>5/31/12</a:t>
            </a:fld>
            <a:endParaRPr lang="en-US"/>
          </a:p>
        </p:txBody>
      </p:sp>
      <p:sp>
        <p:nvSpPr>
          <p:cNvPr id="5" name="Footer Placeholder 4"/>
          <p:cNvSpPr>
            <a:spLocks noGrp="1"/>
          </p:cNvSpPr>
          <p:nvPr>
            <p:ph type="ftr" sz="quarter" idx="3"/>
          </p:nvPr>
        </p:nvSpPr>
        <p:spPr>
          <a:xfrm>
            <a:off x="685800" y="6356350"/>
            <a:ext cx="2743200" cy="365125"/>
          </a:xfrm>
          <a:prstGeom prst="rect">
            <a:avLst/>
          </a:prstGeom>
        </p:spPr>
        <p:txBody>
          <a:bodyPr vert="horz" lIns="91440" tIns="45720" rIns="91440" bIns="45720" rtlCol="0" anchor="ctr"/>
          <a:lstStyle>
            <a:lvl1pPr algn="l">
              <a:defRPr sz="12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4420393" y="6356350"/>
            <a:ext cx="6096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5DBAE4E6-4D12-4A48-9B6B-6FA0B79BEE9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p:titleStyle>
    <p:bodyStyle>
      <a:lvl1pPr marL="282575" indent="-282575" algn="l" defTabSz="914400" rtl="0" eaLnBrk="1" latinLnBrk="0" hangingPunct="1">
        <a:spcBef>
          <a:spcPts val="2000"/>
        </a:spcBef>
        <a:buFont typeface="Wingdings" pitchFamily="2" charset="2"/>
        <a:buChar char=""/>
        <a:defRPr sz="2400" kern="1200">
          <a:solidFill>
            <a:schemeClr val="tx1">
              <a:lumMod val="75000"/>
              <a:lumOff val="25000"/>
            </a:schemeClr>
          </a:solidFill>
          <a:latin typeface="+mn-lt"/>
          <a:ea typeface="+mn-ea"/>
          <a:cs typeface="+mn-cs"/>
        </a:defRPr>
      </a:lvl1pPr>
      <a:lvl2pPr marL="577850" indent="-295275" algn="l" defTabSz="914400" rtl="0" eaLnBrk="1" latinLnBrk="0" hangingPunct="1">
        <a:spcBef>
          <a:spcPts val="600"/>
        </a:spcBef>
        <a:buFont typeface="Wingdings" pitchFamily="2" charset="2"/>
        <a:buChar char=""/>
        <a:defRPr sz="2200" kern="1200">
          <a:solidFill>
            <a:schemeClr val="tx1">
              <a:lumMod val="75000"/>
              <a:lumOff val="25000"/>
            </a:schemeClr>
          </a:solidFill>
          <a:latin typeface="+mn-lt"/>
          <a:ea typeface="+mn-ea"/>
          <a:cs typeface="+mn-cs"/>
        </a:defRPr>
      </a:lvl2pPr>
      <a:lvl3pPr marL="860425" indent="-282575" algn="l" defTabSz="914400" rtl="0" eaLnBrk="1" latinLnBrk="0" hangingPunct="1">
        <a:spcBef>
          <a:spcPts val="600"/>
        </a:spcBef>
        <a:buFont typeface="Wingdings" pitchFamily="2" charset="2"/>
        <a:buChar char=""/>
        <a:defRPr sz="2000" kern="1200">
          <a:solidFill>
            <a:schemeClr val="tx1">
              <a:lumMod val="75000"/>
              <a:lumOff val="25000"/>
            </a:schemeClr>
          </a:solidFill>
          <a:latin typeface="+mn-lt"/>
          <a:ea typeface="+mn-ea"/>
          <a:cs typeface="+mn-cs"/>
        </a:defRPr>
      </a:lvl3pPr>
      <a:lvl4pPr marL="1143000" indent="-282575" algn="l" defTabSz="914400" rtl="0" eaLnBrk="1" latinLnBrk="0" hangingPunct="1">
        <a:spcBef>
          <a:spcPts val="600"/>
        </a:spcBef>
        <a:buFont typeface="Wingdings" pitchFamily="2" charset="2"/>
        <a:buChar char=""/>
        <a:defRPr sz="1800" kern="1200">
          <a:solidFill>
            <a:schemeClr val="tx1">
              <a:lumMod val="75000"/>
              <a:lumOff val="25000"/>
            </a:schemeClr>
          </a:solidFill>
          <a:latin typeface="+mn-lt"/>
          <a:ea typeface="+mn-ea"/>
          <a:cs typeface="+mn-cs"/>
        </a:defRPr>
      </a:lvl4pPr>
      <a:lvl5pPr marL="1425575" indent="-282575" algn="l" defTabSz="914400" rtl="0" eaLnBrk="1" latinLnBrk="0" hangingPunct="1">
        <a:spcBef>
          <a:spcPts val="600"/>
        </a:spcBef>
        <a:buFont typeface="Wingdings" pitchFamily="2" charset="2"/>
        <a:buChar char=""/>
        <a:defRPr sz="1800" kern="1200">
          <a:solidFill>
            <a:schemeClr val="tx1">
              <a:lumMod val="75000"/>
              <a:lumOff val="25000"/>
            </a:schemeClr>
          </a:solidFill>
          <a:latin typeface="+mn-lt"/>
          <a:ea typeface="+mn-ea"/>
          <a:cs typeface="+mn-cs"/>
        </a:defRPr>
      </a:lvl5pPr>
      <a:lvl6pPr marL="1711325" indent="-288925" algn="l" defTabSz="914400" rtl="0" eaLnBrk="1" latinLnBrk="0" hangingPunct="1">
        <a:spcBef>
          <a:spcPct val="20000"/>
        </a:spcBef>
        <a:buFont typeface="Wingdings" pitchFamily="2" charset="2"/>
        <a:buChar char=""/>
        <a:defRPr lang="en-US" sz="1800" kern="1200" dirty="0" smtClean="0">
          <a:solidFill>
            <a:schemeClr val="tx1">
              <a:lumMod val="75000"/>
              <a:lumOff val="25000"/>
            </a:schemeClr>
          </a:solidFill>
          <a:latin typeface="+mn-lt"/>
          <a:ea typeface="+mn-ea"/>
          <a:cs typeface="+mn-cs"/>
        </a:defRPr>
      </a:lvl6pPr>
      <a:lvl7pPr marL="2000250" indent="-288925" algn="l" defTabSz="914400" rtl="0" eaLnBrk="1" latinLnBrk="0" hangingPunct="1">
        <a:spcBef>
          <a:spcPct val="20000"/>
        </a:spcBef>
        <a:buFont typeface="Wingdings" pitchFamily="2" charset="2"/>
        <a:buChar char=""/>
        <a:defRPr lang="en-US" sz="1800" kern="1200" dirty="0" smtClean="0">
          <a:solidFill>
            <a:schemeClr val="tx1">
              <a:lumMod val="75000"/>
              <a:lumOff val="25000"/>
            </a:schemeClr>
          </a:solidFill>
          <a:latin typeface="+mn-lt"/>
          <a:ea typeface="+mn-ea"/>
          <a:cs typeface="+mn-cs"/>
        </a:defRPr>
      </a:lvl7pPr>
      <a:lvl8pPr marL="2290763" indent="-288925" algn="l" defTabSz="914400" rtl="0" eaLnBrk="1" latinLnBrk="0" hangingPunct="1">
        <a:spcBef>
          <a:spcPct val="20000"/>
        </a:spcBef>
        <a:buFont typeface="Wingdings" pitchFamily="2" charset="2"/>
        <a:buChar char=""/>
        <a:defRPr lang="en-US" sz="1800" kern="1200" dirty="0" smtClean="0">
          <a:solidFill>
            <a:schemeClr val="tx1">
              <a:lumMod val="75000"/>
              <a:lumOff val="25000"/>
            </a:schemeClr>
          </a:solidFill>
          <a:latin typeface="+mn-lt"/>
          <a:ea typeface="+mn-ea"/>
          <a:cs typeface="+mn-cs"/>
        </a:defRPr>
      </a:lvl8pPr>
      <a:lvl9pPr marL="2571750" indent="-288925" algn="l" defTabSz="914400" rtl="0" eaLnBrk="1" latinLnBrk="0" hangingPunct="1">
        <a:spcBef>
          <a:spcPct val="20000"/>
        </a:spcBef>
        <a:buFont typeface="Wingdings" pitchFamily="2" charset="2"/>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6.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4" Type="http://schemas.openxmlformats.org/officeDocument/2006/relationships/slideLayout" Target="../slideLayouts/slideLayout2.xml"/><Relationship Id="rId5" Type="http://schemas.openxmlformats.org/officeDocument/2006/relationships/image" Target="../media/image6.png"/><Relationship Id="rId1" Type="http://schemas.openxmlformats.org/officeDocument/2006/relationships/tags" Target="../tags/tag4.xml"/><Relationship Id="rId2" Type="http://schemas.microsoft.com/office/2007/relationships/media" Target="../media/media10.wav"/></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4" Type="http://schemas.openxmlformats.org/officeDocument/2006/relationships/slideLayout" Target="../slideLayouts/slideLayout2.xml"/><Relationship Id="rId5" Type="http://schemas.openxmlformats.org/officeDocument/2006/relationships/image" Target="../media/image6.png"/><Relationship Id="rId1" Type="http://schemas.openxmlformats.org/officeDocument/2006/relationships/tags" Target="../tags/tag5.xml"/><Relationship Id="rId2" Type="http://schemas.microsoft.com/office/2007/relationships/media"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jpeg"/><Relationship Id="rId5" Type="http://schemas.openxmlformats.org/officeDocument/2006/relationships/image" Target="../media/image6.png"/><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4" Type="http://schemas.openxmlformats.org/officeDocument/2006/relationships/slideLayout" Target="../slideLayouts/slideLayout2.xml"/><Relationship Id="rId5" Type="http://schemas.openxmlformats.org/officeDocument/2006/relationships/image" Target="../media/image13.jpeg"/><Relationship Id="rId6" Type="http://schemas.openxmlformats.org/officeDocument/2006/relationships/image" Target="../media/image6.png"/><Relationship Id="rId1" Type="http://schemas.openxmlformats.org/officeDocument/2006/relationships/tags" Target="../tags/tag6.xml"/><Relationship Id="rId2" Type="http://schemas.microsoft.com/office/2007/relationships/media" Target="../media/media13.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4.jpeg"/><Relationship Id="rId5" Type="http://schemas.openxmlformats.org/officeDocument/2006/relationships/image" Target="../media/image6.png"/><Relationship Id="rId1" Type="http://schemas.microsoft.com/office/2007/relationships/media" Target="../media/media14.wav"/><Relationship Id="rId2" Type="http://schemas.openxmlformats.org/officeDocument/2006/relationships/audio" Target="../media/media14.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1" Type="http://schemas.microsoft.com/office/2007/relationships/media" Target="../media/media15.wav"/><Relationship Id="rId2" Type="http://schemas.openxmlformats.org/officeDocument/2006/relationships/audio" Target="../media/media15.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1" Type="http://schemas.microsoft.com/office/2007/relationships/media" Target="../media/media16.wav"/><Relationship Id="rId2" Type="http://schemas.openxmlformats.org/officeDocument/2006/relationships/audio" Target="../media/media16.wav"/></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4" Type="http://schemas.openxmlformats.org/officeDocument/2006/relationships/slideLayout" Target="../slideLayouts/slideLayout2.xml"/><Relationship Id="rId5" Type="http://schemas.openxmlformats.org/officeDocument/2006/relationships/image" Target="../media/image15.jpeg"/><Relationship Id="rId6" Type="http://schemas.openxmlformats.org/officeDocument/2006/relationships/image" Target="../media/image6.png"/><Relationship Id="rId1" Type="http://schemas.openxmlformats.org/officeDocument/2006/relationships/tags" Target="../tags/tag7.xml"/><Relationship Id="rId2" Type="http://schemas.microsoft.com/office/2007/relationships/media" Target="../media/media17.wav"/></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4" Type="http://schemas.openxmlformats.org/officeDocument/2006/relationships/slideLayout" Target="../slideLayouts/slideLayout2.xml"/><Relationship Id="rId5" Type="http://schemas.openxmlformats.org/officeDocument/2006/relationships/image" Target="../media/image16.jpeg"/><Relationship Id="rId6" Type="http://schemas.openxmlformats.org/officeDocument/2006/relationships/image" Target="../media/image6.png"/><Relationship Id="rId1" Type="http://schemas.openxmlformats.org/officeDocument/2006/relationships/tags" Target="../tags/tag8.xml"/><Relationship Id="rId2" Type="http://schemas.microsoft.com/office/2007/relationships/media" Target="../media/media18.wav"/></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4" Type="http://schemas.openxmlformats.org/officeDocument/2006/relationships/slideLayout" Target="../slideLayouts/slideLayout2.xml"/><Relationship Id="rId5" Type="http://schemas.openxmlformats.org/officeDocument/2006/relationships/image" Target="../media/image6.png"/><Relationship Id="rId1" Type="http://schemas.openxmlformats.org/officeDocument/2006/relationships/tags" Target="../tags/tag9.xml"/><Relationship Id="rId2" Type="http://schemas.microsoft.com/office/2007/relationships/media" Target="../media/media19.wav"/></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4" Type="http://schemas.openxmlformats.org/officeDocument/2006/relationships/slideLayout" Target="../slideLayouts/slideLayout2.xml"/><Relationship Id="rId5" Type="http://schemas.openxmlformats.org/officeDocument/2006/relationships/image" Target="../media/image6.png"/><Relationship Id="rId1" Type="http://schemas.openxmlformats.org/officeDocument/2006/relationships/tags" Target="../tags/tag1.xml"/><Relationship Id="rId2" Type="http://schemas.microsoft.com/office/2007/relationships/media" Target="../media/media2.wav"/></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1" Type="http://schemas.microsoft.com/office/2007/relationships/media" Target="../media/media20.wav"/><Relationship Id="rId2" Type="http://schemas.openxmlformats.org/officeDocument/2006/relationships/audio" Target="../media/media20.wav"/></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1" Type="http://schemas.microsoft.com/office/2007/relationships/media" Target="../media/media21.wav"/><Relationship Id="rId2" Type="http://schemas.openxmlformats.org/officeDocument/2006/relationships/audio" Target="../media/media21.wav"/></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4" Type="http://schemas.openxmlformats.org/officeDocument/2006/relationships/slideLayout" Target="../slideLayouts/slideLayout2.xml"/><Relationship Id="rId5" Type="http://schemas.openxmlformats.org/officeDocument/2006/relationships/image" Target="../media/image6.png"/><Relationship Id="rId1" Type="http://schemas.openxmlformats.org/officeDocument/2006/relationships/tags" Target="../tags/tag2.xml"/><Relationship Id="rId2" Type="http://schemas.microsoft.com/office/2007/relationships/media"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emf"/><Relationship Id="rId5" Type="http://schemas.openxmlformats.org/officeDocument/2006/relationships/image" Target="../media/image6.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4" Type="http://schemas.openxmlformats.org/officeDocument/2006/relationships/slideLayout" Target="../slideLayouts/slideLayout2.xml"/><Relationship Id="rId5" Type="http://schemas.openxmlformats.org/officeDocument/2006/relationships/image" Target="../media/image6.png"/><Relationship Id="rId1" Type="http://schemas.openxmlformats.org/officeDocument/2006/relationships/tags" Target="../tags/tag3.xml"/><Relationship Id="rId2" Type="http://schemas.microsoft.com/office/2007/relationships/media"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emf"/><Relationship Id="rId5" Type="http://schemas.openxmlformats.org/officeDocument/2006/relationships/image" Target="../media/image6.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jpeg"/><Relationship Id="rId5" Type="http://schemas.openxmlformats.org/officeDocument/2006/relationships/image" Target="../media/image6.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jpeg"/><Relationship Id="rId5" Type="http://schemas.openxmlformats.org/officeDocument/2006/relationships/image" Target="../media/image6.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jpeg"/><Relationship Id="rId5" Type="http://schemas.openxmlformats.org/officeDocument/2006/relationships/image" Target="../media/image6.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796302"/>
            <a:ext cx="7086600" cy="2673975"/>
          </a:xfrm>
        </p:spPr>
        <p:txBody>
          <a:bodyPr/>
          <a:lstStyle/>
          <a:p>
            <a:r>
              <a:rPr lang="en-US" dirty="0" smtClean="0"/>
              <a:t>Using the Operation Posters in Your Classroom</a:t>
            </a:r>
            <a:endParaRPr lang="en-US" dirty="0"/>
          </a:p>
        </p:txBody>
      </p:sp>
      <p:sp>
        <p:nvSpPr>
          <p:cNvPr id="3" name="Subtitle 2"/>
          <p:cNvSpPr>
            <a:spLocks noGrp="1"/>
          </p:cNvSpPr>
          <p:nvPr>
            <p:ph type="subTitle" idx="1"/>
          </p:nvPr>
        </p:nvSpPr>
        <p:spPr>
          <a:xfrm>
            <a:off x="1371600" y="5624961"/>
            <a:ext cx="7086600" cy="676315"/>
          </a:xfrm>
        </p:spPr>
        <p:txBody>
          <a:bodyPr/>
          <a:lstStyle/>
          <a:p>
            <a:pPr algn="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38868621"/>
      </p:ext>
    </p:extLst>
  </p:cSld>
  <p:clrMapOvr>
    <a:masterClrMapping/>
  </p:clrMapOvr>
  <mc:AlternateContent xmlns:mc="http://schemas.openxmlformats.org/markup-compatibility/2006" xmlns:p14="http://schemas.microsoft.com/office/powerpoint/2010/main">
    <mc:Choice Requires="p14">
      <p:transition spd="slow" p14:dur="2000" advTm="6403"/>
    </mc:Choice>
    <mc:Fallback xmlns="">
      <p:transition xmlns:p14="http://schemas.microsoft.com/office/powerpoint/2010/main" spd="slow" advTm="640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Relationship Between Addition &amp; Subtraction Equations</a:t>
            </a:r>
            <a:endParaRPr lang="en-US" sz="4000" dirty="0"/>
          </a:p>
        </p:txBody>
      </p:sp>
      <p:sp>
        <p:nvSpPr>
          <p:cNvPr id="3" name="Content Placeholder 2"/>
          <p:cNvSpPr>
            <a:spLocks noGrp="1"/>
          </p:cNvSpPr>
          <p:nvPr>
            <p:ph idx="1"/>
          </p:nvPr>
        </p:nvSpPr>
        <p:spPr>
          <a:xfrm>
            <a:off x="1089024" y="2358855"/>
            <a:ext cx="7272339" cy="3767308"/>
          </a:xfrm>
        </p:spPr>
        <p:txBody>
          <a:bodyPr/>
          <a:lstStyle/>
          <a:p>
            <a:r>
              <a:rPr lang="en-US" dirty="0" smtClean="0"/>
              <a:t>Addition: 		</a:t>
            </a:r>
            <a:r>
              <a:rPr lang="en-US" b="1" dirty="0" smtClean="0"/>
              <a:t>Part + Part = Whole</a:t>
            </a:r>
          </a:p>
          <a:p>
            <a:r>
              <a:rPr lang="en-US" dirty="0" smtClean="0"/>
              <a:t>Subtraction: 	</a:t>
            </a:r>
            <a:r>
              <a:rPr lang="en-US" b="1" dirty="0" smtClean="0"/>
              <a:t>Whole – Part = Part</a:t>
            </a:r>
          </a:p>
          <a:p>
            <a:r>
              <a:rPr lang="en-US" dirty="0" smtClean="0"/>
              <a:t>Help students see the structure of the equation!</a:t>
            </a:r>
            <a:endParaRPr lang="en-US" dirty="0"/>
          </a:p>
        </p:txBody>
      </p:sp>
      <p:pic>
        <p:nvPicPr>
          <p:cNvPr id="4" name="Sound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936019042"/>
      </p:ext>
    </p:extLst>
  </p:cSld>
  <p:clrMapOvr>
    <a:masterClrMapping/>
  </p:clrMapOvr>
  <mc:AlternateContent xmlns:mc="http://schemas.openxmlformats.org/markup-compatibility/2006" xmlns:p14="http://schemas.microsoft.com/office/powerpoint/2010/main">
    <mc:Choice Requires="p14">
      <p:transition spd="slow" p14:dur="2000" advTm="25027"/>
    </mc:Choice>
    <mc:Fallback xmlns="">
      <p:transition xmlns:p14="http://schemas.microsoft.com/office/powerpoint/2010/main" spd="slow" advTm="2502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Highlights of the Multiplication Poster</a:t>
            </a:r>
            <a:endParaRPr lang="en-US" dirty="0"/>
          </a:p>
        </p:txBody>
      </p:sp>
      <p:sp>
        <p:nvSpPr>
          <p:cNvPr id="3" name="Content Placeholder 2"/>
          <p:cNvSpPr>
            <a:spLocks noGrp="1"/>
          </p:cNvSpPr>
          <p:nvPr>
            <p:ph idx="1"/>
          </p:nvPr>
        </p:nvSpPr>
        <p:spPr/>
        <p:txBody>
          <a:bodyPr>
            <a:normAutofit lnSpcReduction="10000"/>
          </a:bodyPr>
          <a:lstStyle/>
          <a:p>
            <a:r>
              <a:rPr lang="en-US" dirty="0" smtClean="0"/>
              <a:t>Multiplication is repeated addition of </a:t>
            </a:r>
            <a:r>
              <a:rPr lang="en-US" b="1" dirty="0" smtClean="0"/>
              <a:t>same-sized groups.</a:t>
            </a:r>
          </a:p>
          <a:p>
            <a:pPr lvl="1"/>
            <a:r>
              <a:rPr lang="en-US" dirty="0" smtClean="0"/>
              <a:t>Generally the first factor in a multiplication expression tells the # of groups and the second factor tells the size of the group.</a:t>
            </a:r>
            <a:endParaRPr lang="en-US" dirty="0"/>
          </a:p>
          <a:p>
            <a:pPr lvl="2"/>
            <a:r>
              <a:rPr lang="en-US" dirty="0" smtClean="0"/>
              <a:t>WHOLE </a:t>
            </a:r>
            <a:r>
              <a:rPr lang="en-US" dirty="0"/>
              <a:t>NUMBERS: </a:t>
            </a:r>
            <a:r>
              <a:rPr lang="en-US" dirty="0" smtClean="0"/>
              <a:t>2 x 5 = 2 groups with 5 items per group = 10 items </a:t>
            </a:r>
            <a:endParaRPr lang="en-US" dirty="0"/>
          </a:p>
          <a:p>
            <a:pPr marL="860425" lvl="3" indent="0">
              <a:buNone/>
            </a:pPr>
            <a:endParaRPr lang="en-US" dirty="0"/>
          </a:p>
          <a:p>
            <a:pPr lvl="2"/>
            <a:r>
              <a:rPr lang="en-US" dirty="0"/>
              <a:t>FRACTIONS: </a:t>
            </a:r>
            <a:r>
              <a:rPr lang="en-US" dirty="0" smtClean="0"/>
              <a:t>3 x ¼ or 3 groups of ¼ , which is ¼ + ¼ + ¼ </a:t>
            </a:r>
            <a:endParaRPr lang="en-US" dirty="0"/>
          </a:p>
          <a:p>
            <a:pPr marL="860425" lvl="3" indent="0">
              <a:buNone/>
            </a:pPr>
            <a:r>
              <a:rPr lang="en-US" dirty="0" smtClean="0"/>
              <a:t>(3 tells the # of group and ¼ tells the size of the group)  Because of the commutative property of Multiplication, we can also think about this as ¼ (# of groups) x 3 (size of the group) =3/4 total item.</a:t>
            </a:r>
            <a:endParaRPr lang="en-US" b="1" dirty="0"/>
          </a:p>
        </p:txBody>
      </p:sp>
      <p:pic>
        <p:nvPicPr>
          <p:cNvPr id="4" name="Sound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899540999"/>
      </p:ext>
    </p:extLst>
  </p:cSld>
  <p:clrMapOvr>
    <a:masterClrMapping/>
  </p:clrMapOvr>
  <mc:AlternateContent xmlns:mc="http://schemas.openxmlformats.org/markup-compatibility/2006" xmlns:p14="http://schemas.microsoft.com/office/powerpoint/2010/main">
    <mc:Choice Requires="p14">
      <p:transition spd="slow" p14:dur="2000" advTm="59967"/>
    </mc:Choice>
    <mc:Fallback xmlns="">
      <p:transition xmlns:p14="http://schemas.microsoft.com/office/powerpoint/2010/main" spd="slow" advTm="5996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Models for Multiplication</a:t>
            </a:r>
            <a:endParaRPr lang="en-US" dirty="0"/>
          </a:p>
        </p:txBody>
      </p:sp>
      <p:sp>
        <p:nvSpPr>
          <p:cNvPr id="3" name="Content Placeholder 2"/>
          <p:cNvSpPr>
            <a:spLocks noGrp="1"/>
          </p:cNvSpPr>
          <p:nvPr>
            <p:ph idx="1"/>
          </p:nvPr>
        </p:nvSpPr>
        <p:spPr>
          <a:xfrm>
            <a:off x="1227124" y="1801906"/>
            <a:ext cx="7272339" cy="4324257"/>
          </a:xfrm>
        </p:spPr>
        <p:txBody>
          <a:bodyPr/>
          <a:lstStyle/>
          <a:p>
            <a:pPr marL="0" indent="0" algn="ctr">
              <a:buNone/>
            </a:pPr>
            <a:r>
              <a:rPr lang="en-US" b="1" dirty="0" smtClean="0"/>
              <a:t>SET MODEL</a:t>
            </a:r>
          </a:p>
          <a:p>
            <a:pPr marL="0" indent="0">
              <a:buNone/>
            </a:pPr>
            <a:r>
              <a:rPr lang="en-US" dirty="0" smtClean="0"/>
              <a:t>This is still a group of discrete objects and will most likely look like sorting.  If I have 2 groups of 4 candies per group, there are 8 candies in all.</a:t>
            </a:r>
          </a:p>
          <a:p>
            <a:pPr marL="0" indent="0">
              <a:buNone/>
            </a:pPr>
            <a:endParaRPr lang="en-US" dirty="0" smtClean="0"/>
          </a:p>
        </p:txBody>
      </p:sp>
      <p:pic>
        <p:nvPicPr>
          <p:cNvPr id="4" name="Picture 3" descr="Screen Shot 2012-05-23 at 2.02.31 PM.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6671" y="3950452"/>
            <a:ext cx="5647180" cy="2175711"/>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069395"/>
      </p:ext>
    </p:extLst>
  </p:cSld>
  <p:clrMapOvr>
    <a:masterClrMapping/>
  </p:clrMapOvr>
  <mc:AlternateContent xmlns:mc="http://schemas.openxmlformats.org/markup-compatibility/2006" xmlns:p14="http://schemas.microsoft.com/office/powerpoint/2010/main">
    <mc:Choice Requires="p14">
      <p:transition spd="slow" p14:dur="2000" advTm="22775"/>
    </mc:Choice>
    <mc:Fallback xmlns="">
      <p:transition xmlns:p14="http://schemas.microsoft.com/office/powerpoint/2010/main" spd="slow" advTm="2277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Models for Multiplication</a:t>
            </a:r>
            <a:endParaRPr lang="en-US" dirty="0"/>
          </a:p>
        </p:txBody>
      </p:sp>
      <p:sp>
        <p:nvSpPr>
          <p:cNvPr id="3" name="Content Placeholder 2"/>
          <p:cNvSpPr>
            <a:spLocks noGrp="1"/>
          </p:cNvSpPr>
          <p:nvPr>
            <p:ph idx="1"/>
          </p:nvPr>
        </p:nvSpPr>
        <p:spPr>
          <a:xfrm>
            <a:off x="1227124" y="1801906"/>
            <a:ext cx="7272339" cy="4324257"/>
          </a:xfrm>
        </p:spPr>
        <p:txBody>
          <a:bodyPr/>
          <a:lstStyle/>
          <a:p>
            <a:pPr marL="0" indent="0" algn="ctr">
              <a:buNone/>
            </a:pPr>
            <a:r>
              <a:rPr lang="en-US" b="1" dirty="0" smtClean="0"/>
              <a:t>MEASUREMENT MODEL</a:t>
            </a:r>
          </a:p>
          <a:p>
            <a:pPr marL="0" indent="0">
              <a:buNone/>
            </a:pPr>
            <a:r>
              <a:rPr lang="en-US" dirty="0" smtClean="0"/>
              <a:t>The number of groups: Represented as hops on a number line.</a:t>
            </a:r>
          </a:p>
          <a:p>
            <a:pPr marL="0" indent="0">
              <a:buNone/>
            </a:pPr>
            <a:r>
              <a:rPr lang="en-US" dirty="0" smtClean="0"/>
              <a:t>Size of the group: Represented as the counted spaces in a group.</a:t>
            </a:r>
          </a:p>
          <a:p>
            <a:pPr marL="0" indent="0">
              <a:buNone/>
            </a:pPr>
            <a:r>
              <a:rPr lang="en-US" dirty="0" smtClean="0"/>
              <a:t>Total Items: Counted spaces in all.</a:t>
            </a:r>
          </a:p>
        </p:txBody>
      </p:sp>
      <p:pic>
        <p:nvPicPr>
          <p:cNvPr id="5" name="Picture 4" descr="Screen Shot 2012-05-23 at 2.02.44 PM.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5517" y="4884263"/>
            <a:ext cx="6795454" cy="1654287"/>
          </a:xfrm>
          <a:prstGeom prst="rect">
            <a:avLst/>
          </a:prstGeom>
        </p:spPr>
      </p:pic>
      <p:pic>
        <p:nvPicPr>
          <p:cNvPr id="4" name="Sound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000671733"/>
      </p:ext>
    </p:extLst>
  </p:cSld>
  <p:clrMapOvr>
    <a:masterClrMapping/>
  </p:clrMapOvr>
  <mc:AlternateContent xmlns:mc="http://schemas.openxmlformats.org/markup-compatibility/2006" xmlns:p14="http://schemas.microsoft.com/office/powerpoint/2010/main">
    <mc:Choice Requires="p14">
      <p:transition spd="slow" p14:dur="2000" advTm="37170"/>
    </mc:Choice>
    <mc:Fallback xmlns="">
      <p:transition xmlns:p14="http://schemas.microsoft.com/office/powerpoint/2010/main" spd="slow" advTm="3717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Models for Multiplication</a:t>
            </a:r>
            <a:endParaRPr lang="en-US" dirty="0"/>
          </a:p>
        </p:txBody>
      </p:sp>
      <p:sp>
        <p:nvSpPr>
          <p:cNvPr id="3" name="Content Placeholder 2"/>
          <p:cNvSpPr>
            <a:spLocks noGrp="1"/>
          </p:cNvSpPr>
          <p:nvPr>
            <p:ph idx="1"/>
          </p:nvPr>
        </p:nvSpPr>
        <p:spPr>
          <a:xfrm>
            <a:off x="1227124" y="1801906"/>
            <a:ext cx="7272339" cy="4324257"/>
          </a:xfrm>
        </p:spPr>
        <p:txBody>
          <a:bodyPr/>
          <a:lstStyle/>
          <a:p>
            <a:pPr marL="0" indent="0" algn="ctr">
              <a:buNone/>
            </a:pPr>
            <a:r>
              <a:rPr lang="en-US" b="1" dirty="0" smtClean="0"/>
              <a:t>ARRAY MODEL</a:t>
            </a:r>
          </a:p>
          <a:p>
            <a:pPr marL="0" indent="0">
              <a:buNone/>
            </a:pPr>
            <a:r>
              <a:rPr lang="en-US" dirty="0" smtClean="0"/>
              <a:t>This introduces a 2-dimensional model.  One side represents the number of groups (typically rows) and another side represents the number of items in a group (typically columns).</a:t>
            </a:r>
          </a:p>
        </p:txBody>
      </p:sp>
      <p:pic>
        <p:nvPicPr>
          <p:cNvPr id="4" name="Picture 3" descr="Screen Shot 2012-05-23 at 2.02.52 PM.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7124" y="4294148"/>
            <a:ext cx="7227400" cy="1832015"/>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46099201"/>
      </p:ext>
    </p:extLst>
  </p:cSld>
  <p:clrMapOvr>
    <a:masterClrMapping/>
  </p:clrMapOvr>
  <mc:AlternateContent xmlns:mc="http://schemas.openxmlformats.org/markup-compatibility/2006" xmlns:p14="http://schemas.microsoft.com/office/powerpoint/2010/main">
    <mc:Choice Requires="p14">
      <p:transition spd="slow" p14:dur="2000" advTm="32354"/>
    </mc:Choice>
    <mc:Fallback xmlns="">
      <p:transition xmlns:p14="http://schemas.microsoft.com/office/powerpoint/2010/main" spd="slow" advTm="3235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Multiplication Equation Structure</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sz="4000" dirty="0" smtClean="0"/>
              <a:t>Number of Groups x Size of the Groups = Total Items Per Group</a:t>
            </a:r>
            <a:endParaRPr lang="en-US" sz="4000"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17493423"/>
      </p:ext>
    </p:extLst>
  </p:cSld>
  <p:clrMapOvr>
    <a:masterClrMapping/>
  </p:clrMapOvr>
  <mc:AlternateContent xmlns:mc="http://schemas.openxmlformats.org/markup-compatibility/2006" xmlns:p14="http://schemas.microsoft.com/office/powerpoint/2010/main">
    <mc:Choice Requires="p14">
      <p:transition spd="slow" p14:dur="2000" advTm="7950"/>
    </mc:Choice>
    <mc:Fallback xmlns="">
      <p:transition xmlns:p14="http://schemas.microsoft.com/office/powerpoint/2010/main" spd="slow" advTm="795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Division</a:t>
            </a:r>
            <a:endParaRPr lang="en-US" dirty="0"/>
          </a:p>
        </p:txBody>
      </p:sp>
      <p:sp>
        <p:nvSpPr>
          <p:cNvPr id="3" name="Content Placeholder 2"/>
          <p:cNvSpPr>
            <a:spLocks noGrp="1"/>
          </p:cNvSpPr>
          <p:nvPr>
            <p:ph idx="1"/>
          </p:nvPr>
        </p:nvSpPr>
        <p:spPr/>
        <p:txBody>
          <a:bodyPr/>
          <a:lstStyle/>
          <a:p>
            <a:r>
              <a:rPr lang="en-US" dirty="0" smtClean="0"/>
              <a:t>Division can be defined as separating the whole to determine the </a:t>
            </a:r>
            <a:r>
              <a:rPr lang="en-US" b="1" dirty="0" smtClean="0"/>
              <a:t>size of each group </a:t>
            </a:r>
            <a:r>
              <a:rPr lang="en-US" dirty="0" smtClean="0"/>
              <a:t>or the </a:t>
            </a:r>
            <a:r>
              <a:rPr lang="en-US" b="1" dirty="0" smtClean="0"/>
              <a:t>number of groups</a:t>
            </a:r>
            <a:r>
              <a:rPr lang="en-US" dirty="0" smtClean="0"/>
              <a:t>.</a:t>
            </a:r>
          </a:p>
          <a:p>
            <a:r>
              <a:rPr lang="en-US" dirty="0" smtClean="0"/>
              <a:t>Reflect back to the role of the factors in multiplication.  One fact represents the size of the group and the other factor represents the number of groups.  The role of the factor is carries over into thinking about the two types of division.</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71465038"/>
      </p:ext>
    </p:extLst>
  </p:cSld>
  <p:clrMapOvr>
    <a:masterClrMapping/>
  </p:clrMapOvr>
  <mc:AlternateContent xmlns:mc="http://schemas.openxmlformats.org/markup-compatibility/2006" xmlns:p14="http://schemas.microsoft.com/office/powerpoint/2010/main">
    <mc:Choice Requires="p14">
      <p:transition spd="slow" p14:dur="2000" advTm="27084"/>
    </mc:Choice>
    <mc:Fallback xmlns="">
      <p:transition xmlns:p14="http://schemas.microsoft.com/office/powerpoint/2010/main" spd="slow" advTm="2708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for Division</a:t>
            </a:r>
            <a:endParaRPr lang="en-US" dirty="0"/>
          </a:p>
        </p:txBody>
      </p:sp>
      <p:sp>
        <p:nvSpPr>
          <p:cNvPr id="3" name="Content Placeholder 2"/>
          <p:cNvSpPr>
            <a:spLocks noGrp="1"/>
          </p:cNvSpPr>
          <p:nvPr>
            <p:ph idx="1"/>
          </p:nvPr>
        </p:nvSpPr>
        <p:spPr/>
        <p:txBody>
          <a:bodyPr/>
          <a:lstStyle/>
          <a:p>
            <a:pPr marL="0" indent="0" algn="ctr">
              <a:buNone/>
            </a:pPr>
            <a:r>
              <a:rPr lang="en-US" b="1" dirty="0" err="1" smtClean="0"/>
              <a:t>Partitive</a:t>
            </a:r>
            <a:r>
              <a:rPr lang="en-US" b="1" dirty="0" smtClean="0"/>
              <a:t> Division</a:t>
            </a:r>
            <a:endParaRPr lang="en-US" b="1" dirty="0"/>
          </a:p>
        </p:txBody>
      </p:sp>
      <p:pic>
        <p:nvPicPr>
          <p:cNvPr id="4" name="Picture 3" descr="Screen Shot 2012-05-24 at 1.19.25 PM.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5013" y="3007396"/>
            <a:ext cx="4005905" cy="3213157"/>
          </a:xfrm>
          <a:prstGeom prst="rect">
            <a:avLst/>
          </a:prstGeom>
        </p:spPr>
      </p:pic>
      <p:sp>
        <p:nvSpPr>
          <p:cNvPr id="5" name="TextBox 4"/>
          <p:cNvSpPr txBox="1"/>
          <p:nvPr/>
        </p:nvSpPr>
        <p:spPr>
          <a:xfrm>
            <a:off x="1089024" y="2804233"/>
            <a:ext cx="3533882" cy="3416320"/>
          </a:xfrm>
          <a:prstGeom prst="rect">
            <a:avLst/>
          </a:prstGeom>
          <a:noFill/>
        </p:spPr>
        <p:txBody>
          <a:bodyPr wrap="square" rtlCol="0">
            <a:spAutoFit/>
          </a:bodyPr>
          <a:lstStyle/>
          <a:p>
            <a:r>
              <a:rPr lang="en-US" dirty="0" smtClean="0"/>
              <a:t>KNOWN: Number of groups</a:t>
            </a:r>
          </a:p>
          <a:p>
            <a:endParaRPr lang="en-US" dirty="0" smtClean="0"/>
          </a:p>
          <a:p>
            <a:r>
              <a:rPr lang="en-US" dirty="0" smtClean="0"/>
              <a:t>FINDING: Size of groups</a:t>
            </a:r>
          </a:p>
          <a:p>
            <a:endParaRPr lang="en-US" dirty="0"/>
          </a:p>
          <a:p>
            <a:r>
              <a:rPr lang="en-US" dirty="0" smtClean="0"/>
              <a:t>Imagine taking 8 cupcakes and fair sharing them onto 4 plates.  After all cupcakes are shared equally, there will be 2 cupcakes on each plate.  How does that match the images on the right?  Can you “see” the plates and cupcakes in the drawings?</a:t>
            </a:r>
            <a:endParaRPr lang="en-US" dirty="0"/>
          </a:p>
        </p:txBody>
      </p:sp>
      <p:pic>
        <p:nvPicPr>
          <p:cNvPr id="8" name="Sound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4042704923"/>
      </p:ext>
    </p:extLst>
  </p:cSld>
  <p:clrMapOvr>
    <a:masterClrMapping/>
  </p:clrMapOvr>
  <mc:AlternateContent xmlns:mc="http://schemas.openxmlformats.org/markup-compatibility/2006" xmlns:p14="http://schemas.microsoft.com/office/powerpoint/2010/main">
    <mc:Choice Requires="p14">
      <p:transition spd="slow" p14:dur="2000" advTm="51396"/>
    </mc:Choice>
    <mc:Fallback xmlns="">
      <p:transition xmlns:p14="http://schemas.microsoft.com/office/powerpoint/2010/main" spd="slow" advTm="5139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for Division</a:t>
            </a:r>
            <a:endParaRPr lang="en-US" dirty="0"/>
          </a:p>
        </p:txBody>
      </p:sp>
      <p:sp>
        <p:nvSpPr>
          <p:cNvPr id="3" name="Content Placeholder 2"/>
          <p:cNvSpPr>
            <a:spLocks noGrp="1"/>
          </p:cNvSpPr>
          <p:nvPr>
            <p:ph idx="1"/>
          </p:nvPr>
        </p:nvSpPr>
        <p:spPr/>
        <p:txBody>
          <a:bodyPr/>
          <a:lstStyle/>
          <a:p>
            <a:pPr marL="0" indent="0" algn="ctr">
              <a:buNone/>
            </a:pPr>
            <a:r>
              <a:rPr lang="en-US" b="1" dirty="0" err="1" smtClean="0"/>
              <a:t>Quotative</a:t>
            </a:r>
            <a:r>
              <a:rPr lang="en-US" b="1" dirty="0" smtClean="0"/>
              <a:t> Division</a:t>
            </a:r>
            <a:endParaRPr lang="en-US" b="1" dirty="0"/>
          </a:p>
        </p:txBody>
      </p:sp>
      <p:pic>
        <p:nvPicPr>
          <p:cNvPr id="4" name="Picture 3" descr="Screen Shot 2012-05-24 at 1.19.40 PM.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1569" y="2728256"/>
            <a:ext cx="3712320" cy="2921805"/>
          </a:xfrm>
          <a:prstGeom prst="rect">
            <a:avLst/>
          </a:prstGeom>
        </p:spPr>
      </p:pic>
      <p:sp>
        <p:nvSpPr>
          <p:cNvPr id="6" name="TextBox 5"/>
          <p:cNvSpPr txBox="1"/>
          <p:nvPr/>
        </p:nvSpPr>
        <p:spPr>
          <a:xfrm>
            <a:off x="973161" y="2787738"/>
            <a:ext cx="3612241" cy="2862323"/>
          </a:xfrm>
          <a:prstGeom prst="rect">
            <a:avLst/>
          </a:prstGeom>
          <a:noFill/>
        </p:spPr>
        <p:txBody>
          <a:bodyPr wrap="square" rtlCol="0">
            <a:spAutoFit/>
          </a:bodyPr>
          <a:lstStyle/>
          <a:p>
            <a:r>
              <a:rPr lang="en-US" dirty="0"/>
              <a:t>KNOWN: </a:t>
            </a:r>
            <a:r>
              <a:rPr lang="en-US" dirty="0" smtClean="0"/>
              <a:t>Size of the groups</a:t>
            </a:r>
            <a:endParaRPr lang="en-US" dirty="0"/>
          </a:p>
          <a:p>
            <a:endParaRPr lang="en-US" dirty="0"/>
          </a:p>
          <a:p>
            <a:r>
              <a:rPr lang="en-US" dirty="0"/>
              <a:t>FINDING: N</a:t>
            </a:r>
            <a:r>
              <a:rPr lang="en-US" dirty="0" smtClean="0"/>
              <a:t>umber of groups</a:t>
            </a:r>
          </a:p>
          <a:p>
            <a:endParaRPr lang="en-US" dirty="0"/>
          </a:p>
          <a:p>
            <a:r>
              <a:rPr lang="en-US" dirty="0" smtClean="0"/>
              <a:t>Imagine cutting an 8 inch licorice rope into 4 inch sections.  There would be 2 sections.</a:t>
            </a:r>
            <a:r>
              <a:rPr lang="en-US" dirty="0"/>
              <a:t> </a:t>
            </a:r>
            <a:r>
              <a:rPr lang="en-US" dirty="0" smtClean="0"/>
              <a:t>How </a:t>
            </a:r>
            <a:r>
              <a:rPr lang="en-US" dirty="0"/>
              <a:t>does that match the images on the right?  Can you “see” the </a:t>
            </a:r>
            <a:r>
              <a:rPr lang="en-US" dirty="0" smtClean="0"/>
              <a:t>licorice cut into sections?</a:t>
            </a:r>
            <a:endParaRPr lang="en-US" dirty="0"/>
          </a:p>
        </p:txBody>
      </p:sp>
      <p:pic>
        <p:nvPicPr>
          <p:cNvPr id="7" name="Sound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17739598"/>
      </p:ext>
    </p:extLst>
  </p:cSld>
  <p:clrMapOvr>
    <a:masterClrMapping/>
  </p:clrMapOvr>
  <mc:AlternateContent xmlns:mc="http://schemas.openxmlformats.org/markup-compatibility/2006" xmlns:p14="http://schemas.microsoft.com/office/powerpoint/2010/main">
    <mc:Choice Requires="p14">
      <p:transition spd="slow" p14:dur="2000" advTm="40542"/>
    </mc:Choice>
    <mc:Fallback xmlns="">
      <p:transition xmlns:p14="http://schemas.microsoft.com/office/powerpoint/2010/main" spd="slow" advTm="4054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Division Equation Structure</a:t>
            </a:r>
            <a:endParaRPr lang="en-US" dirty="0"/>
          </a:p>
        </p:txBody>
      </p:sp>
      <p:sp>
        <p:nvSpPr>
          <p:cNvPr id="3" name="Content Placeholder 2"/>
          <p:cNvSpPr>
            <a:spLocks noGrp="1"/>
          </p:cNvSpPr>
          <p:nvPr>
            <p:ph idx="1"/>
          </p:nvPr>
        </p:nvSpPr>
        <p:spPr>
          <a:xfrm>
            <a:off x="1089024" y="2226891"/>
            <a:ext cx="7272339" cy="3899272"/>
          </a:xfrm>
        </p:spPr>
        <p:txBody>
          <a:bodyPr/>
          <a:lstStyle/>
          <a:p>
            <a:pPr marL="0" indent="0">
              <a:buNone/>
            </a:pPr>
            <a:r>
              <a:rPr lang="en-US" b="1" dirty="0" smtClean="0"/>
              <a:t>PARTITIVE DIVISION</a:t>
            </a:r>
          </a:p>
          <a:p>
            <a:pPr marL="0" indent="0">
              <a:buNone/>
            </a:pPr>
            <a:r>
              <a:rPr lang="en-US" b="1" dirty="0"/>
              <a:t>Total items ÷ number of groups = size of the group</a:t>
            </a:r>
            <a:endParaRPr lang="en-US" dirty="0"/>
          </a:p>
          <a:p>
            <a:pPr marL="0" indent="0">
              <a:buNone/>
            </a:pPr>
            <a:endParaRPr lang="en-US" dirty="0"/>
          </a:p>
          <a:p>
            <a:pPr marL="0" indent="0">
              <a:buNone/>
            </a:pPr>
            <a:r>
              <a:rPr lang="en-US" b="1" dirty="0" smtClean="0"/>
              <a:t>QUOTATIVE DIVISION</a:t>
            </a:r>
          </a:p>
          <a:p>
            <a:pPr marL="0" indent="0">
              <a:buNone/>
            </a:pPr>
            <a:r>
              <a:rPr lang="en-US" b="1" dirty="0" smtClean="0"/>
              <a:t>Total </a:t>
            </a:r>
            <a:r>
              <a:rPr lang="en-US" b="1" dirty="0"/>
              <a:t>items ÷ size of the group = number of groups</a:t>
            </a:r>
            <a:endParaRPr lang="en-US" dirty="0"/>
          </a:p>
          <a:p>
            <a:pPr marL="0" indent="0">
              <a:buNone/>
            </a:pPr>
            <a:endParaRPr lang="en-US" dirty="0"/>
          </a:p>
        </p:txBody>
      </p:sp>
      <p:sp>
        <p:nvSpPr>
          <p:cNvPr id="4" name="Rectangle 3"/>
          <p:cNvSpPr/>
          <p:nvPr/>
        </p:nvSpPr>
        <p:spPr>
          <a:xfrm>
            <a:off x="2286000" y="3105835"/>
            <a:ext cx="4572000" cy="369332"/>
          </a:xfrm>
          <a:prstGeom prst="rect">
            <a:avLst/>
          </a:prstGeom>
        </p:spPr>
        <p:txBody>
          <a:bodyPr>
            <a:spAutoFit/>
          </a:bodyPr>
          <a:lstStyle/>
          <a:p>
            <a:endParaRPr lang="en-US" dirty="0"/>
          </a:p>
        </p:txBody>
      </p:sp>
      <p:pic>
        <p:nvPicPr>
          <p:cNvPr id="5" name="Sound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273281112"/>
      </p:ext>
    </p:extLst>
  </p:cSld>
  <p:clrMapOvr>
    <a:masterClrMapping/>
  </p:clrMapOvr>
  <mc:AlternateContent xmlns:mc="http://schemas.openxmlformats.org/markup-compatibility/2006" xmlns:p14="http://schemas.microsoft.com/office/powerpoint/2010/main">
    <mc:Choice Requires="p14">
      <p:transition spd="slow" p14:dur="2000" advTm="20833"/>
    </mc:Choice>
    <mc:Fallback xmlns="">
      <p:transition xmlns:p14="http://schemas.microsoft.com/office/powerpoint/2010/main" spd="slow" advTm="2083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024" y="274637"/>
            <a:ext cx="7272339" cy="1770804"/>
          </a:xfrm>
        </p:spPr>
        <p:txBody>
          <a:bodyPr/>
          <a:lstStyle/>
          <a:p>
            <a:r>
              <a:rPr lang="en-US" dirty="0" smtClean="0"/>
              <a:t>Why use the operation posters in my classroom or school?</a:t>
            </a:r>
            <a:endParaRPr lang="en-US" dirty="0"/>
          </a:p>
        </p:txBody>
      </p:sp>
      <p:sp>
        <p:nvSpPr>
          <p:cNvPr id="3" name="Content Placeholder 2"/>
          <p:cNvSpPr>
            <a:spLocks noGrp="1"/>
          </p:cNvSpPr>
          <p:nvPr>
            <p:ph idx="1"/>
          </p:nvPr>
        </p:nvSpPr>
        <p:spPr>
          <a:xfrm>
            <a:off x="1089024" y="2243387"/>
            <a:ext cx="7272339" cy="3882776"/>
          </a:xfrm>
        </p:spPr>
        <p:txBody>
          <a:bodyPr>
            <a:normAutofit fontScale="92500" lnSpcReduction="20000"/>
          </a:bodyPr>
          <a:lstStyle/>
          <a:p>
            <a:r>
              <a:rPr lang="en-US" dirty="0" smtClean="0"/>
              <a:t>Help students develop a common definition for the operations.</a:t>
            </a:r>
          </a:p>
          <a:p>
            <a:r>
              <a:rPr lang="en-US" dirty="0" smtClean="0"/>
              <a:t>Help students develop a conceptual understanding of the operations.</a:t>
            </a:r>
          </a:p>
          <a:p>
            <a:r>
              <a:rPr lang="en-US" dirty="0" smtClean="0"/>
              <a:t>Help students make </a:t>
            </a:r>
            <a:r>
              <a:rPr lang="en-US" dirty="0"/>
              <a:t>c</a:t>
            </a:r>
            <a:r>
              <a:rPr lang="en-US" dirty="0" smtClean="0"/>
              <a:t>onnections between inverse operations.</a:t>
            </a:r>
          </a:p>
          <a:p>
            <a:r>
              <a:rPr lang="en-US" dirty="0" smtClean="0"/>
              <a:t>Help students and teachers establish the types of models that can be used as representations.</a:t>
            </a:r>
            <a:endParaRPr lang="en-US" dirty="0"/>
          </a:p>
          <a:p>
            <a:r>
              <a:rPr lang="en-US" dirty="0" smtClean="0"/>
              <a:t>Provide clarity about the structure of the operation equations.</a:t>
            </a:r>
            <a:endParaRPr lang="en-US" dirty="0"/>
          </a:p>
        </p:txBody>
      </p:sp>
      <p:pic>
        <p:nvPicPr>
          <p:cNvPr id="4" name="Sound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195816105"/>
      </p:ext>
    </p:extLst>
  </p:cSld>
  <p:clrMapOvr>
    <a:masterClrMapping/>
  </p:clrMapOvr>
  <mc:AlternateContent xmlns:mc="http://schemas.openxmlformats.org/markup-compatibility/2006" xmlns:p14="http://schemas.microsoft.com/office/powerpoint/2010/main">
    <mc:Choice Requires="p14">
      <p:transition spd="slow" p14:dur="2000" advTm="49903"/>
    </mc:Choice>
    <mc:Fallback xmlns="">
      <p:transition xmlns:p14="http://schemas.microsoft.com/office/powerpoint/2010/main" spd="slow" advTm="4990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Relationship between Multiplication &amp; Division</a:t>
            </a:r>
            <a:endParaRPr lang="en-US" dirty="0"/>
          </a:p>
        </p:txBody>
      </p:sp>
      <p:sp>
        <p:nvSpPr>
          <p:cNvPr id="3" name="Content Placeholder 2"/>
          <p:cNvSpPr>
            <a:spLocks noGrp="1"/>
          </p:cNvSpPr>
          <p:nvPr>
            <p:ph idx="1"/>
          </p:nvPr>
        </p:nvSpPr>
        <p:spPr/>
        <p:txBody>
          <a:bodyPr/>
          <a:lstStyle/>
          <a:p>
            <a:r>
              <a:rPr lang="en-US" dirty="0" smtClean="0"/>
              <a:t>Multiplication begins with parts in the form of factors and ends with a total number of items.</a:t>
            </a:r>
          </a:p>
          <a:p>
            <a:r>
              <a:rPr lang="en-US" dirty="0" smtClean="0"/>
              <a:t>Division begins with the total number of items and ends with the size of the group or number of groups.</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42419107"/>
      </p:ext>
    </p:extLst>
  </p:cSld>
  <p:clrMapOvr>
    <a:masterClrMapping/>
  </p:clrMapOvr>
  <mc:AlternateContent xmlns:mc="http://schemas.openxmlformats.org/markup-compatibility/2006" xmlns:p14="http://schemas.microsoft.com/office/powerpoint/2010/main">
    <mc:Choice Requires="p14">
      <p:transition spd="slow" p14:dur="2000" advTm="31182"/>
    </mc:Choice>
    <mc:Fallback xmlns="">
      <p:transition xmlns:p14="http://schemas.microsoft.com/office/powerpoint/2010/main" spd="slow" advTm="3118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Operations as a Bridge for Understanding Math</a:t>
            </a:r>
            <a:endParaRPr lang="en-US" dirty="0"/>
          </a:p>
        </p:txBody>
      </p:sp>
      <p:sp>
        <p:nvSpPr>
          <p:cNvPr id="3" name="Content Placeholder 2"/>
          <p:cNvSpPr>
            <a:spLocks noGrp="1"/>
          </p:cNvSpPr>
          <p:nvPr>
            <p:ph idx="1"/>
          </p:nvPr>
        </p:nvSpPr>
        <p:spPr/>
        <p:txBody>
          <a:bodyPr/>
          <a:lstStyle/>
          <a:p>
            <a:r>
              <a:rPr lang="en-US" dirty="0" smtClean="0"/>
              <a:t>As students begin to understand the consistency of the operations, there is greater potential for developing mathematical understanding as a web of related ideas.</a:t>
            </a:r>
          </a:p>
          <a:p>
            <a:r>
              <a:rPr lang="en-US" dirty="0" smtClean="0"/>
              <a:t>Support for using the posters in your school:</a:t>
            </a:r>
          </a:p>
          <a:p>
            <a:pPr lvl="1"/>
            <a:r>
              <a:rPr lang="en-US" dirty="0" smtClean="0"/>
              <a:t>Contact JSD Math Department at 801-567-8170 or 801-567-8132.</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37879261"/>
      </p:ext>
    </p:extLst>
  </p:cSld>
  <p:clrMapOvr>
    <a:masterClrMapping/>
  </p:clrMapOvr>
  <mc:AlternateContent xmlns:mc="http://schemas.openxmlformats.org/markup-compatibility/2006" xmlns:p14="http://schemas.microsoft.com/office/powerpoint/2010/main">
    <mc:Choice Requires="p14">
      <p:transition spd="slow" p14:dur="2000" advTm="38209"/>
    </mc:Choice>
    <mc:Fallback xmlns="">
      <p:transition xmlns:p14="http://schemas.microsoft.com/office/powerpoint/2010/main" spd="slow" advTm="3820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might I use the posters.</a:t>
            </a:r>
            <a:endParaRPr lang="en-US" dirty="0"/>
          </a:p>
        </p:txBody>
      </p:sp>
      <p:sp>
        <p:nvSpPr>
          <p:cNvPr id="3" name="Content Placeholder 2"/>
          <p:cNvSpPr>
            <a:spLocks noGrp="1"/>
          </p:cNvSpPr>
          <p:nvPr>
            <p:ph idx="1"/>
          </p:nvPr>
        </p:nvSpPr>
        <p:spPr/>
        <p:txBody>
          <a:bodyPr>
            <a:normAutofit/>
          </a:bodyPr>
          <a:lstStyle/>
          <a:p>
            <a:r>
              <a:rPr lang="en-US" dirty="0" smtClean="0"/>
              <a:t>When it’s appropriate in the curriculum.  </a:t>
            </a:r>
          </a:p>
          <a:p>
            <a:pPr lvl="1"/>
            <a:r>
              <a:rPr lang="en-US" dirty="0" smtClean="0"/>
              <a:t>Students can still access the ideas on the posters even if they’re working with a different class of numbers (e.g. fractions instead of whole numbers).</a:t>
            </a:r>
          </a:p>
          <a:p>
            <a:r>
              <a:rPr lang="en-US" dirty="0" smtClean="0"/>
              <a:t>When moving from different classes of numbers, use the operations posters to help the students see that “addition is still addition” even if they’re working with different kinds of numbers.</a:t>
            </a:r>
          </a:p>
          <a:p>
            <a:pPr marL="0" indent="0">
              <a:buNone/>
            </a:pPr>
            <a:r>
              <a:rPr lang="en-US" dirty="0" smtClean="0"/>
              <a:t>NOTE: The classes of numbers students work with in elementary school are on the next slide.  </a:t>
            </a:r>
            <a:r>
              <a:rPr lang="en-US" dirty="0" smtClean="0">
                <a:sym typeface="Wingdings"/>
              </a:rPr>
              <a:t></a:t>
            </a:r>
            <a:endParaRPr lang="en-US" dirty="0"/>
          </a:p>
        </p:txBody>
      </p:sp>
      <p:pic>
        <p:nvPicPr>
          <p:cNvPr id="4" name="Sound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852933881"/>
      </p:ext>
    </p:extLst>
  </p:cSld>
  <p:clrMapOvr>
    <a:masterClrMapping/>
  </p:clrMapOvr>
  <mc:AlternateContent xmlns:mc="http://schemas.openxmlformats.org/markup-compatibility/2006" xmlns:p14="http://schemas.microsoft.com/office/powerpoint/2010/main">
    <mc:Choice Requires="p14">
      <p:transition spd="slow" p14:dur="2000" advTm="71097"/>
    </mc:Choice>
    <mc:Fallback xmlns="">
      <p:transition xmlns:p14="http://schemas.microsoft.com/office/powerpoint/2010/main" spd="slow" advTm="7109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Classes of Numbers students work with in elementary grades</a:t>
            </a:r>
            <a:endParaRPr lang="en-US" sz="4000" dirty="0"/>
          </a:p>
        </p:txBody>
      </p:sp>
      <p:pic>
        <p:nvPicPr>
          <p:cNvPr id="4" name="Content Placeholder 3"/>
          <p:cNvPicPr>
            <a:picLocks noGrp="1"/>
          </p:cNvPicPr>
          <p:nvPr>
            <p:ph idx="1"/>
          </p:nvPr>
        </p:nvPicPr>
        <p:blipFill rotWithShape="1">
          <a:blip r:embed="rId4">
            <a:extLst>
              <a:ext uri="{28A0092B-C50C-407E-A947-70E740481C1C}">
                <a14:useLocalDpi xmlns:a14="http://schemas.microsoft.com/office/drawing/2010/main" val="0"/>
              </a:ext>
            </a:extLst>
          </a:blip>
          <a:srcRect l="11335" t="28562" r="40128" b="45322"/>
          <a:stretch/>
        </p:blipFill>
        <p:spPr bwMode="auto">
          <a:xfrm>
            <a:off x="1089024" y="1765018"/>
            <a:ext cx="7272339" cy="4569250"/>
          </a:xfrm>
          <a:prstGeom prst="rect">
            <a:avLst/>
          </a:prstGeom>
          <a:ln>
            <a:noFill/>
          </a:ln>
          <a:extLst>
            <a:ext uri="{53640926-AAD7-44d8-BBD7-CCE9431645EC}">
              <a14:shadowObscured xmlns:a14="http://schemas.microsoft.com/office/drawing/2010/main"/>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96911360"/>
      </p:ext>
    </p:extLst>
  </p:cSld>
  <p:clrMapOvr>
    <a:masterClrMapping/>
  </p:clrMapOvr>
  <mc:AlternateContent xmlns:mc="http://schemas.openxmlformats.org/markup-compatibility/2006" xmlns:p14="http://schemas.microsoft.com/office/powerpoint/2010/main">
    <mc:Choice Requires="p14">
      <p:transition spd="slow" p14:dur="2000" advTm="31362"/>
    </mc:Choice>
    <mc:Fallback xmlns="">
      <p:transition xmlns:p14="http://schemas.microsoft.com/office/powerpoint/2010/main" spd="slow" advTm="3136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Highlights of the </a:t>
            </a:r>
            <a:br>
              <a:rPr lang="en-US" dirty="0" smtClean="0"/>
            </a:br>
            <a:r>
              <a:rPr lang="en-US" dirty="0" smtClean="0"/>
              <a:t>Addition Poster </a:t>
            </a:r>
            <a:endParaRPr lang="en-US" dirty="0"/>
          </a:p>
        </p:txBody>
      </p:sp>
      <p:sp>
        <p:nvSpPr>
          <p:cNvPr id="3" name="Content Placeholder 2"/>
          <p:cNvSpPr>
            <a:spLocks noGrp="1"/>
          </p:cNvSpPr>
          <p:nvPr>
            <p:ph idx="1"/>
          </p:nvPr>
        </p:nvSpPr>
        <p:spPr/>
        <p:txBody>
          <a:bodyPr/>
          <a:lstStyle/>
          <a:p>
            <a:r>
              <a:rPr lang="en-US" dirty="0" smtClean="0"/>
              <a:t>Addition is defined as “joining of like things”</a:t>
            </a:r>
          </a:p>
          <a:p>
            <a:pPr lvl="1"/>
            <a:r>
              <a:rPr lang="en-US" dirty="0" smtClean="0"/>
              <a:t>We can join quantities in any of the classes of numbers.  For example,</a:t>
            </a:r>
          </a:p>
          <a:p>
            <a:pPr lvl="2"/>
            <a:r>
              <a:rPr lang="en-US" dirty="0" smtClean="0"/>
              <a:t>WHOLE NUMBERS: 19 + 3 = (9 + 3) + 10</a:t>
            </a:r>
          </a:p>
          <a:p>
            <a:pPr marL="860425" lvl="3" indent="0">
              <a:buNone/>
            </a:pPr>
            <a:r>
              <a:rPr lang="en-US" dirty="0" smtClean="0"/>
              <a:t>9 + 3 = 12  The 10 is “not a like thing” when it’s in the ones column, so it has to be regrouped to the tens column.  Then the remaining 10 can be combined with the new ten to make 22.</a:t>
            </a:r>
          </a:p>
          <a:p>
            <a:pPr marL="860425" lvl="3" indent="0">
              <a:buNone/>
            </a:pPr>
            <a:endParaRPr lang="en-US" dirty="0" smtClean="0"/>
          </a:p>
          <a:p>
            <a:pPr lvl="2"/>
            <a:r>
              <a:rPr lang="en-US" dirty="0" smtClean="0"/>
              <a:t>FRACTIONS: 1/4 + 2/3 </a:t>
            </a:r>
          </a:p>
          <a:p>
            <a:pPr marL="860425" lvl="3" indent="0">
              <a:buNone/>
            </a:pPr>
            <a:r>
              <a:rPr lang="en-US" dirty="0" smtClean="0"/>
              <a:t>Convert to twelfths because these fractions have to be “like things”</a:t>
            </a:r>
          </a:p>
        </p:txBody>
      </p:sp>
      <p:pic>
        <p:nvPicPr>
          <p:cNvPr id="4" name="Sound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863996542"/>
      </p:ext>
    </p:extLst>
  </p:cSld>
  <p:clrMapOvr>
    <a:masterClrMapping/>
  </p:clrMapOvr>
  <mc:AlternateContent xmlns:mc="http://schemas.openxmlformats.org/markup-compatibility/2006" xmlns:p14="http://schemas.microsoft.com/office/powerpoint/2010/main">
    <mc:Choice Requires="p14">
      <p:transition spd="slow" p14:dur="2000" advTm="91889"/>
    </mc:Choice>
    <mc:Fallback xmlns="">
      <p:transition xmlns:p14="http://schemas.microsoft.com/office/powerpoint/2010/main" spd="slow" advTm="9188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Highlights of the </a:t>
            </a:r>
            <a:br>
              <a:rPr lang="en-US" dirty="0"/>
            </a:br>
            <a:r>
              <a:rPr lang="en-US" dirty="0"/>
              <a:t>Addition Poster</a:t>
            </a:r>
          </a:p>
        </p:txBody>
      </p:sp>
      <p:sp>
        <p:nvSpPr>
          <p:cNvPr id="3" name="Content Placeholder 2"/>
          <p:cNvSpPr>
            <a:spLocks noGrp="1"/>
          </p:cNvSpPr>
          <p:nvPr>
            <p:ph idx="1"/>
          </p:nvPr>
        </p:nvSpPr>
        <p:spPr>
          <a:xfrm>
            <a:off x="659770" y="1613646"/>
            <a:ext cx="8164654" cy="4512517"/>
          </a:xfrm>
        </p:spPr>
        <p:txBody>
          <a:bodyPr/>
          <a:lstStyle/>
          <a:p>
            <a:r>
              <a:rPr lang="en-US" b="1" dirty="0" smtClean="0"/>
              <a:t>Set Model</a:t>
            </a:r>
            <a:r>
              <a:rPr lang="en-US" dirty="0" smtClean="0"/>
              <a:t>: Set models are made of discrete objects like tally marks or blocks.  </a:t>
            </a:r>
          </a:p>
          <a:p>
            <a:r>
              <a:rPr lang="en-US" b="1" dirty="0" smtClean="0"/>
              <a:t>Measurement Model</a:t>
            </a:r>
            <a:r>
              <a:rPr lang="en-US" dirty="0" smtClean="0"/>
              <a:t>: Measurement models are more continuous in nature (vs. a tally mark or block in a set model) and are most often a number line. </a:t>
            </a:r>
            <a:r>
              <a:rPr lang="en-US" dirty="0"/>
              <a:t> </a:t>
            </a:r>
            <a:r>
              <a:rPr lang="en-US" dirty="0" smtClean="0"/>
              <a:t>For example, the space between two numbers can be divided into an infinite amount of other numbers.  In this number line, you can see that the space between 0 and 1 has been divided in half.  </a:t>
            </a:r>
          </a:p>
          <a:p>
            <a:endParaRPr lang="en-US" dirty="0"/>
          </a:p>
        </p:txBody>
      </p:sp>
      <p:pic>
        <p:nvPicPr>
          <p:cNvPr id="4" name="Picture 3"/>
          <p:cNvPicPr/>
          <p:nvPr/>
        </p:nvPicPr>
        <p:blipFill rotWithShape="1">
          <a:blip r:embed="rId4">
            <a:extLst>
              <a:ext uri="{28A0092B-C50C-407E-A947-70E740481C1C}">
                <a14:useLocalDpi xmlns:a14="http://schemas.microsoft.com/office/drawing/2010/main" val="0"/>
              </a:ext>
            </a:extLst>
          </a:blip>
          <a:srcRect l="15479" t="23481" r="36340" b="67276"/>
          <a:stretch/>
        </p:blipFill>
        <p:spPr bwMode="auto">
          <a:xfrm>
            <a:off x="2490631" y="5097105"/>
            <a:ext cx="4486436" cy="880597"/>
          </a:xfrm>
          <a:prstGeom prst="rect">
            <a:avLst/>
          </a:prstGeom>
          <a:ln>
            <a:noFill/>
          </a:ln>
          <a:extLst>
            <a:ext uri="{53640926-AAD7-44d8-BBD7-CCE9431645EC}">
              <a14:shadowObscured xmlns:a14="http://schemas.microsoft.com/office/drawing/2010/main"/>
            </a:ext>
          </a:extLst>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13258713"/>
      </p:ext>
    </p:extLst>
  </p:cSld>
  <p:clrMapOvr>
    <a:masterClrMapping/>
  </p:clrMapOvr>
  <mc:AlternateContent xmlns:mc="http://schemas.openxmlformats.org/markup-compatibility/2006" xmlns:p14="http://schemas.microsoft.com/office/powerpoint/2010/main">
    <mc:Choice Requires="p14">
      <p:transition spd="slow" p14:dur="2000" advTm="55171"/>
    </mc:Choice>
    <mc:Fallback xmlns="">
      <p:transition xmlns:p14="http://schemas.microsoft.com/office/powerpoint/2010/main" spd="slow" advTm="5517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334" y="274637"/>
            <a:ext cx="8280114" cy="1919263"/>
          </a:xfrm>
        </p:spPr>
        <p:txBody>
          <a:bodyPr/>
          <a:lstStyle/>
          <a:p>
            <a:r>
              <a:rPr lang="en-US" dirty="0"/>
              <a:t>Highlights of the </a:t>
            </a:r>
            <a:br>
              <a:rPr lang="en-US" dirty="0"/>
            </a:br>
            <a:r>
              <a:rPr lang="en-US" dirty="0" smtClean="0"/>
              <a:t>Subtraction Poster: Types of Subtraction</a:t>
            </a:r>
            <a:endParaRPr lang="en-US" dirty="0"/>
          </a:p>
        </p:txBody>
      </p:sp>
      <p:sp>
        <p:nvSpPr>
          <p:cNvPr id="3" name="Content Placeholder 2"/>
          <p:cNvSpPr>
            <a:spLocks noGrp="1"/>
          </p:cNvSpPr>
          <p:nvPr>
            <p:ph idx="1"/>
          </p:nvPr>
        </p:nvSpPr>
        <p:spPr>
          <a:xfrm>
            <a:off x="1089024" y="2441333"/>
            <a:ext cx="7272339" cy="3684830"/>
          </a:xfrm>
        </p:spPr>
        <p:txBody>
          <a:bodyPr/>
          <a:lstStyle/>
          <a:p>
            <a:pPr marL="0" indent="0" algn="ctr">
              <a:buNone/>
            </a:pPr>
            <a:r>
              <a:rPr lang="en-US" b="1" dirty="0" smtClean="0"/>
              <a:t>TAKE AWAY</a:t>
            </a:r>
          </a:p>
          <a:p>
            <a:r>
              <a:rPr lang="en-US" dirty="0" smtClean="0"/>
              <a:t>Defined as “removing a part”</a:t>
            </a:r>
          </a:p>
          <a:p>
            <a:r>
              <a:rPr lang="en-US" dirty="0" smtClean="0"/>
              <a:t>Models: Set and Measurement</a:t>
            </a:r>
          </a:p>
          <a:p>
            <a:pPr marL="0" indent="0">
              <a:buNone/>
            </a:pPr>
            <a:endParaRPr lang="en-US" dirty="0" smtClean="0"/>
          </a:p>
        </p:txBody>
      </p:sp>
      <p:pic>
        <p:nvPicPr>
          <p:cNvPr id="4" name="Picture 3" descr="Screen Shot 2012-05-23 at 1.40.04 PM.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7036" y="4352191"/>
            <a:ext cx="4519515" cy="2044341"/>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93819543"/>
      </p:ext>
    </p:extLst>
  </p:cSld>
  <p:clrMapOvr>
    <a:masterClrMapping/>
  </p:clrMapOvr>
  <mc:AlternateContent xmlns:mc="http://schemas.openxmlformats.org/markup-compatibility/2006" xmlns:p14="http://schemas.microsoft.com/office/powerpoint/2010/main">
    <mc:Choice Requires="p14">
      <p:transition spd="slow" p14:dur="2000" advTm="39998"/>
    </mc:Choice>
    <mc:Fallback xmlns="">
      <p:transition xmlns:p14="http://schemas.microsoft.com/office/powerpoint/2010/main" spd="slow" advTm="3999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334" y="274637"/>
            <a:ext cx="8280114" cy="1919263"/>
          </a:xfrm>
        </p:spPr>
        <p:txBody>
          <a:bodyPr/>
          <a:lstStyle/>
          <a:p>
            <a:r>
              <a:rPr lang="en-US" dirty="0"/>
              <a:t>Highlights of the </a:t>
            </a:r>
            <a:br>
              <a:rPr lang="en-US" dirty="0"/>
            </a:br>
            <a:r>
              <a:rPr lang="en-US" dirty="0" smtClean="0"/>
              <a:t>Subtraction Poster: Types of Subtraction</a:t>
            </a:r>
            <a:endParaRPr lang="en-US" dirty="0"/>
          </a:p>
        </p:txBody>
      </p:sp>
      <p:sp>
        <p:nvSpPr>
          <p:cNvPr id="3" name="Content Placeholder 2"/>
          <p:cNvSpPr>
            <a:spLocks noGrp="1"/>
          </p:cNvSpPr>
          <p:nvPr>
            <p:ph idx="1"/>
          </p:nvPr>
        </p:nvSpPr>
        <p:spPr>
          <a:xfrm>
            <a:off x="1089024" y="2441333"/>
            <a:ext cx="7272339" cy="3684830"/>
          </a:xfrm>
        </p:spPr>
        <p:txBody>
          <a:bodyPr/>
          <a:lstStyle/>
          <a:p>
            <a:pPr marL="0" indent="0" algn="ctr">
              <a:buNone/>
            </a:pPr>
            <a:r>
              <a:rPr lang="en-US" b="1" dirty="0" smtClean="0"/>
              <a:t>Comparison</a:t>
            </a:r>
          </a:p>
          <a:p>
            <a:r>
              <a:rPr lang="en-US" dirty="0" smtClean="0"/>
              <a:t>Defined as “comparing to find the difference”</a:t>
            </a:r>
          </a:p>
          <a:p>
            <a:r>
              <a:rPr lang="en-US" dirty="0" smtClean="0"/>
              <a:t>Models: Set and Measurement</a:t>
            </a:r>
          </a:p>
          <a:p>
            <a:pPr marL="0" indent="0">
              <a:buNone/>
            </a:pPr>
            <a:endParaRPr lang="en-US" dirty="0" smtClean="0"/>
          </a:p>
        </p:txBody>
      </p:sp>
      <p:pic>
        <p:nvPicPr>
          <p:cNvPr id="5" name="Picture 4" descr="Screen Shot 2012-05-23 at 1.44.18 PM.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9491" y="4292689"/>
            <a:ext cx="5286301" cy="2212870"/>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85563493"/>
      </p:ext>
    </p:extLst>
  </p:cSld>
  <p:clrMapOvr>
    <a:masterClrMapping/>
  </p:clrMapOvr>
  <mc:AlternateContent xmlns:mc="http://schemas.openxmlformats.org/markup-compatibility/2006" xmlns:p14="http://schemas.microsoft.com/office/powerpoint/2010/main">
    <mc:Choice Requires="p14">
      <p:transition spd="slow" p14:dur="2000" advTm="50523"/>
    </mc:Choice>
    <mc:Fallback xmlns="">
      <p:transition xmlns:p14="http://schemas.microsoft.com/office/powerpoint/2010/main" spd="slow" advTm="5052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334" y="274637"/>
            <a:ext cx="8280114" cy="1919263"/>
          </a:xfrm>
        </p:spPr>
        <p:txBody>
          <a:bodyPr/>
          <a:lstStyle/>
          <a:p>
            <a:r>
              <a:rPr lang="en-US" dirty="0"/>
              <a:t>Highlights of the </a:t>
            </a:r>
            <a:br>
              <a:rPr lang="en-US" dirty="0"/>
            </a:br>
            <a:r>
              <a:rPr lang="en-US" dirty="0" smtClean="0"/>
              <a:t>Subtraction Poster: Types of Subtraction</a:t>
            </a:r>
            <a:endParaRPr lang="en-US" dirty="0"/>
          </a:p>
        </p:txBody>
      </p:sp>
      <p:sp>
        <p:nvSpPr>
          <p:cNvPr id="3" name="Content Placeholder 2"/>
          <p:cNvSpPr>
            <a:spLocks noGrp="1"/>
          </p:cNvSpPr>
          <p:nvPr>
            <p:ph idx="1"/>
          </p:nvPr>
        </p:nvSpPr>
        <p:spPr>
          <a:xfrm>
            <a:off x="1089024" y="2441333"/>
            <a:ext cx="7272339" cy="3684830"/>
          </a:xfrm>
        </p:spPr>
        <p:txBody>
          <a:bodyPr/>
          <a:lstStyle/>
          <a:p>
            <a:pPr marL="0" indent="0" algn="ctr">
              <a:buNone/>
            </a:pPr>
            <a:r>
              <a:rPr lang="en-US" b="1" dirty="0" smtClean="0"/>
              <a:t>Part - Whole</a:t>
            </a:r>
          </a:p>
          <a:p>
            <a:r>
              <a:rPr lang="en-US" dirty="0" smtClean="0"/>
              <a:t>Defined as “find the missing part”</a:t>
            </a:r>
          </a:p>
          <a:p>
            <a:r>
              <a:rPr lang="en-US" dirty="0" smtClean="0"/>
              <a:t>Models: Set and Measurement</a:t>
            </a:r>
          </a:p>
          <a:p>
            <a:pPr marL="0" indent="0">
              <a:buNone/>
            </a:pPr>
            <a:endParaRPr lang="en-US" dirty="0" smtClean="0"/>
          </a:p>
        </p:txBody>
      </p:sp>
      <p:pic>
        <p:nvPicPr>
          <p:cNvPr id="4" name="Picture 3" descr="Screen Shot 2012-05-23 at 1.45.44 PM.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7223" y="4257070"/>
            <a:ext cx="4877144" cy="2138589"/>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09104057"/>
      </p:ext>
    </p:extLst>
  </p:cSld>
  <p:clrMapOvr>
    <a:masterClrMapping/>
  </p:clrMapOvr>
  <mc:AlternateContent xmlns:mc="http://schemas.openxmlformats.org/markup-compatibility/2006" xmlns:p14="http://schemas.microsoft.com/office/powerpoint/2010/main">
    <mc:Choice Requires="p14">
      <p:transition spd="slow" p14:dur="2000" advTm="36052"/>
    </mc:Choice>
    <mc:Fallback xmlns="">
      <p:transition xmlns:p14="http://schemas.microsoft.com/office/powerpoint/2010/main" spd="slow" advTm="3605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7|17.6|6.5|10.5|6.7"/>
</p:tagLst>
</file>

<file path=ppt/tags/tag2.xml><?xml version="1.0" encoding="utf-8"?>
<p:tagLst xmlns:a="http://schemas.openxmlformats.org/drawingml/2006/main" xmlns:r="http://schemas.openxmlformats.org/officeDocument/2006/relationships" xmlns:p="http://schemas.openxmlformats.org/presentationml/2006/main">
  <p:tag name="TIMING" val="|2.5|22|22|21.9"/>
</p:tagLst>
</file>

<file path=ppt/tags/tag3.xml><?xml version="1.0" encoding="utf-8"?>
<p:tagLst xmlns:a="http://schemas.openxmlformats.org/drawingml/2006/main" xmlns:r="http://schemas.openxmlformats.org/officeDocument/2006/relationships" xmlns:p="http://schemas.openxmlformats.org/presentationml/2006/main">
  <p:tag name="TIMING" val="|1.8|5.1|38.1"/>
</p:tagLst>
</file>

<file path=ppt/tags/tag4.xml><?xml version="1.0" encoding="utf-8"?>
<p:tagLst xmlns:a="http://schemas.openxmlformats.org/drawingml/2006/main" xmlns:r="http://schemas.openxmlformats.org/officeDocument/2006/relationships" xmlns:p="http://schemas.openxmlformats.org/presentationml/2006/main">
  <p:tag name="TIMING" val="|3.7|6.2|13.7"/>
</p:tagLst>
</file>

<file path=ppt/tags/tag5.xml><?xml version="1.0" encoding="utf-8"?>
<p:tagLst xmlns:a="http://schemas.openxmlformats.org/drawingml/2006/main" xmlns:r="http://schemas.openxmlformats.org/officeDocument/2006/relationships" xmlns:p="http://schemas.openxmlformats.org/presentationml/2006/main">
  <p:tag name="TIMING" val="|2.5|7.3|22"/>
</p:tagLst>
</file>

<file path=ppt/tags/tag6.xml><?xml version="1.0" encoding="utf-8"?>
<p:tagLst xmlns:a="http://schemas.openxmlformats.org/drawingml/2006/main" xmlns:r="http://schemas.openxmlformats.org/officeDocument/2006/relationships" xmlns:p="http://schemas.openxmlformats.org/presentationml/2006/main">
  <p:tag name="TIMING" val="|2.3|0.8|2|29.9"/>
</p:tagLst>
</file>

<file path=ppt/tags/tag7.xml><?xml version="1.0" encoding="utf-8"?>
<p:tagLst xmlns:a="http://schemas.openxmlformats.org/drawingml/2006/main" xmlns:r="http://schemas.openxmlformats.org/officeDocument/2006/relationships" xmlns:p="http://schemas.openxmlformats.org/presentationml/2006/main">
  <p:tag name="TIMING" val="|6.6|4.6"/>
</p:tagLst>
</file>

<file path=ppt/tags/tag8.xml><?xml version="1.0" encoding="utf-8"?>
<p:tagLst xmlns:a="http://schemas.openxmlformats.org/drawingml/2006/main" xmlns:r="http://schemas.openxmlformats.org/officeDocument/2006/relationships" xmlns:p="http://schemas.openxmlformats.org/presentationml/2006/main">
  <p:tag name="TIMING" val="|4.3|3.1"/>
</p:tagLst>
</file>

<file path=ppt/tags/tag9.xml><?xml version="1.0" encoding="utf-8"?>
<p:tagLst xmlns:a="http://schemas.openxmlformats.org/drawingml/2006/main" xmlns:r="http://schemas.openxmlformats.org/officeDocument/2006/relationships" xmlns:p="http://schemas.openxmlformats.org/presentationml/2006/main">
  <p:tag name="TIMING" val="|0.2|8.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Traditio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Tradition">
      <a:majorFont>
        <a:latin typeface="Candara"/>
        <a:ea typeface=""/>
        <a:cs typeface=""/>
        <a:font script="Jpan" typeface="メイリオ"/>
        <a:font script="Hans" typeface="宋体"/>
        <a:font script="Hant" typeface="新細明體"/>
      </a:majorFont>
      <a:minorFont>
        <a:latin typeface="Candara"/>
        <a:ea typeface=""/>
        <a:cs typeface=""/>
        <a:font script="Jpan" typeface="メイリオ"/>
        <a:font script="Hans" typeface="宋体"/>
        <a:font script="Hant" typeface="新細明體"/>
      </a:minorFont>
    </a:fontScheme>
    <a:fmtScheme name="Tradition">
      <a:fillStyleLst>
        <a:solidFill>
          <a:schemeClr val="phClr"/>
        </a:solidFill>
        <a:blipFill rotWithShape="1">
          <a:blip xmlns:r="http://schemas.openxmlformats.org/officeDocument/2006/relationships" r:embed="rId1">
            <a:duotone>
              <a:schemeClr val="phClr">
                <a:shade val="10000"/>
                <a:satMod val="150000"/>
              </a:schemeClr>
              <a:schemeClr val="phClr">
                <a:tint val="90000"/>
                <a:satMod val="300000"/>
              </a:schemeClr>
            </a:duotone>
          </a:blip>
          <a:stretch/>
        </a:blipFill>
        <a:blipFill rotWithShape="1">
          <a:blip xmlns:r="http://schemas.openxmlformats.org/officeDocument/2006/relationships" r:embed="rId2">
            <a:duotone>
              <a:schemeClr val="phClr">
                <a:shade val="10000"/>
                <a:satMod val="150000"/>
              </a:schemeClr>
              <a:schemeClr val="phClr">
                <a:tint val="90000"/>
                <a:satMod val="300000"/>
              </a:schemeClr>
            </a:duotone>
          </a:blip>
          <a:stretch/>
        </a:blipFill>
      </a:fillStyleLst>
      <a:lnStyleLst>
        <a:ln w="15875" cap="flat" cmpd="sng" algn="ctr">
          <a:solidFill>
            <a:schemeClr val="phClr">
              <a:shade val="95000"/>
              <a:satMod val="105000"/>
            </a:schemeClr>
          </a:solidFill>
          <a:prstDash val="solid"/>
          <a:miter/>
        </a:ln>
        <a:ln w="38100" cap="flat" cmpd="sng" algn="ctr">
          <a:solidFill>
            <a:schemeClr val="phClr">
              <a:shade val="90000"/>
            </a:schemeClr>
          </a:solidFill>
          <a:prstDash val="solid"/>
          <a:miter/>
        </a:ln>
        <a:ln w="76200" cap="flat" cmpd="dbl" algn="ctr">
          <a:solidFill>
            <a:schemeClr val="phClr"/>
          </a:solidFill>
          <a:prstDash val="solid"/>
          <a:miter/>
        </a:ln>
      </a:lnStyleLst>
      <a:effectStyleLst>
        <a:effectStyle>
          <a:effectLst/>
        </a:effectStyle>
        <a:effectStyle>
          <a:effectLst>
            <a:innerShdw blurRad="127000">
              <a:srgbClr val="FFFFFF">
                <a:alpha val="35000"/>
              </a:srgbClr>
            </a:innerShdw>
          </a:effectLst>
          <a:scene3d>
            <a:camera prst="orthographicFront">
              <a:rot lat="0" lon="0" rev="0"/>
            </a:camera>
            <a:lightRig rig="chilly" dir="tl">
              <a:rot lat="0" lon="0" rev="5400000"/>
            </a:lightRig>
          </a:scene3d>
          <a:sp3d prstMaterial="softEdge">
            <a:bevelT w="0" h="0"/>
          </a:sp3d>
        </a:effectStyle>
        <a:effectStyle>
          <a:effectLst>
            <a:outerShdw blurRad="63500" dist="25400" dir="5400000" algn="br" rotWithShape="0">
              <a:srgbClr val="000000">
                <a:alpha val="50000"/>
              </a:srgbClr>
            </a:outerShdw>
          </a:effectLst>
          <a:scene3d>
            <a:camera prst="orthographicFront">
              <a:rot lat="0" lon="0" rev="0"/>
            </a:camera>
            <a:lightRig rig="balanced" dir="t">
              <a:rot lat="0" lon="0" rev="3600000"/>
            </a:lightRig>
          </a:scene3d>
          <a:sp3d>
            <a:bevelT w="889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hade val="10000"/>
                <a:satMod val="175000"/>
              </a:schemeClr>
              <a:schemeClr val="phClr">
                <a:satMod val="3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Tradition.thmx</Template>
  <TotalTime>182</TotalTime>
  <Words>1023</Words>
  <Application>Microsoft Macintosh PowerPoint</Application>
  <PresentationFormat>On-screen Show (4:3)</PresentationFormat>
  <Paragraphs>91</Paragraphs>
  <Slides>21</Slides>
  <Notes>0</Notes>
  <HiddenSlides>0</HiddenSlides>
  <MMClips>21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Tradition</vt:lpstr>
      <vt:lpstr>Using the Operation Posters in Your Classroom</vt:lpstr>
      <vt:lpstr>Why use the operation posters in my classroom or school?</vt:lpstr>
      <vt:lpstr>How might I use the posters.</vt:lpstr>
      <vt:lpstr>Classes of Numbers students work with in elementary grades</vt:lpstr>
      <vt:lpstr>Highlights of the  Addition Poster </vt:lpstr>
      <vt:lpstr>Highlights of the  Addition Poster</vt:lpstr>
      <vt:lpstr>Highlights of the  Subtraction Poster: Types of Subtraction</vt:lpstr>
      <vt:lpstr>Highlights of the  Subtraction Poster: Types of Subtraction</vt:lpstr>
      <vt:lpstr>Highlights of the  Subtraction Poster: Types of Subtraction</vt:lpstr>
      <vt:lpstr>Relationship Between Addition &amp; Subtraction Equations</vt:lpstr>
      <vt:lpstr>Highlights of the Multiplication Poster</vt:lpstr>
      <vt:lpstr>Models for Multiplication</vt:lpstr>
      <vt:lpstr>Models for Multiplication</vt:lpstr>
      <vt:lpstr>Models for Multiplication</vt:lpstr>
      <vt:lpstr>Multiplication Equation Structure</vt:lpstr>
      <vt:lpstr>Division</vt:lpstr>
      <vt:lpstr>Types for Division</vt:lpstr>
      <vt:lpstr>Types for Division</vt:lpstr>
      <vt:lpstr>Division Equation Structure</vt:lpstr>
      <vt:lpstr>Relationship between Multiplication &amp; Division</vt:lpstr>
      <vt:lpstr>The Operations as a Bridge for Understanding Math</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the Operations Posters in Your Classroom</dc:title>
  <dc:creator>JSD</dc:creator>
  <cp:lastModifiedBy>JSD</cp:lastModifiedBy>
  <cp:revision>30</cp:revision>
  <dcterms:created xsi:type="dcterms:W3CDTF">2012-05-23T19:02:58Z</dcterms:created>
  <dcterms:modified xsi:type="dcterms:W3CDTF">2012-05-31T14:23:05Z</dcterms:modified>
</cp:coreProperties>
</file>