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</p:sldMasterIdLst>
  <p:notesMasterIdLst>
    <p:notesMasterId r:id="rId7"/>
  </p:notesMasterIdLst>
  <p:sldIdLst>
    <p:sldId id="256" r:id="rId2"/>
    <p:sldId id="279" r:id="rId3"/>
    <p:sldId id="280" r:id="rId4"/>
    <p:sldId id="277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5303" autoAdjust="0"/>
  </p:normalViewPr>
  <p:slideViewPr>
    <p:cSldViewPr snapToGrid="0" snapToObjects="1">
      <p:cViewPr>
        <p:scale>
          <a:sx n="75" d="100"/>
          <a:sy n="75" d="100"/>
        </p:scale>
        <p:origin x="-1760" y="-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9325A-F4C1-114A-A90A-0D64B4A3CEF6}" type="datetimeFigureOut">
              <a:rPr lang="en-US" smtClean="0"/>
              <a:t>5/17/12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18CC8-48A0-6A48-9C65-40EFF4EB1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20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18CC8-48A0-6A48-9C65-40EFF4EB12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0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18CC8-48A0-6A48-9C65-40EFF4EB12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0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5/17/12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5/17/12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5/17/12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8F1B69E8-23E9-4C1F-AA2B-3C5BA6EDBEAE}" type="datetimeFigureOut">
              <a:rPr lang="en-US" smtClean="0"/>
              <a:t>5/17/12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5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1" Type="http://schemas.openxmlformats.org/officeDocument/2006/relationships/tags" Target="../tags/tag1.xml"/><Relationship Id="rId2" Type="http://schemas.microsoft.com/office/2007/relationships/media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1" Type="http://schemas.openxmlformats.org/officeDocument/2006/relationships/tags" Target="../tags/tag2.xml"/><Relationship Id="rId2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1" Type="http://schemas.openxmlformats.org/officeDocument/2006/relationships/tags" Target="../tags/tag3.xml"/><Relationship Id="rId2" Type="http://schemas.microsoft.com/office/2007/relationships/media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5.png"/><Relationship Id="rId1" Type="http://schemas.openxmlformats.org/officeDocument/2006/relationships/tags" Target="../tags/tag4.xml"/><Relationship Id="rId2" Type="http://schemas.microsoft.com/office/2007/relationships/media" Target="../media/media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529460" y="3001565"/>
            <a:ext cx="8048225" cy="1612607"/>
          </a:xfrm>
        </p:spPr>
        <p:txBody>
          <a:bodyPr/>
          <a:lstStyle/>
          <a:p>
            <a:r>
              <a:rPr lang="en-US" dirty="0" smtClean="0"/>
              <a:t>Utah Core MATH Standards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Core Philosophy and Criteria for Textbook Recommendation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7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09"/>
    </mc:Choice>
    <mc:Fallback>
      <p:transition xmlns:p14="http://schemas.microsoft.com/office/powerpoint/2010/main" spd="slow" advTm="1280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Philosophy of Core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Shifting from “mile wide and inch deep” curriculum to a curriculum based on:</a:t>
            </a:r>
          </a:p>
          <a:p>
            <a:pPr lvl="1"/>
            <a:r>
              <a:rPr lang="en-US" b="1" dirty="0">
                <a:solidFill>
                  <a:srgbClr val="660066"/>
                </a:solidFill>
              </a:rPr>
              <a:t>fewer standards </a:t>
            </a:r>
            <a:r>
              <a:rPr lang="en-US" b="1" dirty="0"/>
              <a:t>designed to evolve from particulars to deeper structures inherent in mathematics</a:t>
            </a:r>
          </a:p>
          <a:p>
            <a:pPr lvl="1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3216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458"/>
    </mc:Choice>
    <mc:Fallback>
      <p:transition xmlns:p14="http://schemas.microsoft.com/office/powerpoint/2010/main" spd="slow" advTm="7645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Philosophy of Core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b="1" dirty="0" smtClean="0">
                <a:solidFill>
                  <a:srgbClr val="660066"/>
                </a:solidFill>
              </a:rPr>
              <a:t>conceptual </a:t>
            </a:r>
            <a:r>
              <a:rPr lang="en-US" b="1" dirty="0">
                <a:solidFill>
                  <a:srgbClr val="660066"/>
                </a:solidFill>
              </a:rPr>
              <a:t>understanding </a:t>
            </a:r>
            <a:r>
              <a:rPr lang="en-US" b="1" dirty="0">
                <a:solidFill>
                  <a:srgbClr val="FFFFFF"/>
                </a:solidFill>
              </a:rPr>
              <a:t>of key ideas &amp; </a:t>
            </a:r>
            <a:r>
              <a:rPr lang="en-US" b="1" dirty="0">
                <a:solidFill>
                  <a:srgbClr val="660066"/>
                </a:solidFill>
              </a:rPr>
              <a:t>structural components </a:t>
            </a:r>
            <a:r>
              <a:rPr lang="en-US" b="1" dirty="0">
                <a:solidFill>
                  <a:srgbClr val="FFFFFF"/>
                </a:solidFill>
              </a:rPr>
              <a:t>of K-8 math (e.g. place value, properties)</a:t>
            </a:r>
          </a:p>
          <a:p>
            <a:pPr lvl="1">
              <a:buNone/>
            </a:pPr>
            <a:endParaRPr lang="en-US" b="1" dirty="0"/>
          </a:p>
          <a:p>
            <a:pPr lvl="1"/>
            <a:r>
              <a:rPr lang="en-US" b="1" dirty="0">
                <a:solidFill>
                  <a:srgbClr val="660066"/>
                </a:solidFill>
              </a:rPr>
              <a:t>based on learning progressions </a:t>
            </a:r>
            <a:r>
              <a:rPr lang="en-US" b="1" dirty="0"/>
              <a:t>detailing what is known today about how students’ math knowledge, skill, and understanding develop over time </a:t>
            </a:r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3216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543"/>
    </mc:Choice>
    <mc:Fallback>
      <p:transition xmlns:p14="http://schemas.microsoft.com/office/powerpoint/2010/main" spd="slow" advTm="14954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Philosophy of 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Balanced instruction </a:t>
            </a:r>
            <a:r>
              <a:rPr lang="en-US" dirty="0"/>
              <a:t>(</a:t>
            </a:r>
            <a:r>
              <a:rPr lang="en-US" dirty="0" smtClean="0"/>
              <a:t>CMI language applied)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CONCEPTS: What a student needs to </a:t>
            </a:r>
            <a:r>
              <a:rPr lang="en-US" dirty="0" smtClean="0">
                <a:solidFill>
                  <a:srgbClr val="000090"/>
                </a:solidFill>
              </a:rPr>
              <a:t>KNOW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PROCEDURES: What a student need to </a:t>
            </a:r>
            <a:r>
              <a:rPr lang="en-US" dirty="0" smtClean="0">
                <a:solidFill>
                  <a:srgbClr val="000090"/>
                </a:solidFill>
              </a:rPr>
              <a:t>DO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REPRESENTATIONS: How a student </a:t>
            </a:r>
            <a:r>
              <a:rPr lang="en-US" dirty="0" smtClean="0">
                <a:solidFill>
                  <a:srgbClr val="000090"/>
                </a:solidFill>
              </a:rPr>
              <a:t>SHOWS</a:t>
            </a:r>
            <a:r>
              <a:rPr lang="en-US" dirty="0" smtClean="0"/>
              <a:t> what he/she knows or can do</a:t>
            </a:r>
          </a:p>
          <a:p>
            <a:pPr>
              <a:buFont typeface="Arial"/>
              <a:buChar char="•"/>
            </a:pPr>
            <a:r>
              <a:rPr lang="en-US" dirty="0" smtClean="0"/>
              <a:t>Preparing students for college and career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387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132"/>
    </mc:Choice>
    <mc:Fallback>
      <p:transition xmlns:p14="http://schemas.microsoft.com/office/powerpoint/2010/main" spd="slow" advTm="16213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238042" cy="1447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How to teach the core – adoption committee’s text requirements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815" y="3012142"/>
            <a:ext cx="8031811" cy="3388658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US" dirty="0" smtClean="0"/>
              <a:t>Balanced Math Instruction: concepts, procedures, representations</a:t>
            </a:r>
          </a:p>
          <a:p>
            <a:pPr lvl="1"/>
            <a:r>
              <a:rPr lang="en-US" dirty="0" smtClean="0"/>
              <a:t>Tight alignment to core standards &amp; pedagogy associated with core</a:t>
            </a:r>
          </a:p>
          <a:p>
            <a:pPr lvl="1"/>
            <a:r>
              <a:rPr lang="en-US" dirty="0" smtClean="0"/>
              <a:t>Able to move all teachers and students forward not just maintain status quo</a:t>
            </a:r>
          </a:p>
          <a:p>
            <a:pPr lvl="1"/>
            <a:r>
              <a:rPr lang="en-US" dirty="0" smtClean="0"/>
              <a:t>Able to accommodate special populations (ALPS, </a:t>
            </a:r>
            <a:r>
              <a:rPr lang="en-US" dirty="0" err="1" smtClean="0"/>
              <a:t>SpEd</a:t>
            </a:r>
            <a:r>
              <a:rPr lang="en-US" dirty="0" smtClean="0"/>
              <a:t>, etc.)</a:t>
            </a:r>
          </a:p>
          <a:p>
            <a:pPr lvl="1"/>
            <a:r>
              <a:rPr lang="en-US" dirty="0" smtClean="0"/>
              <a:t>Positive alignment with Comprehensive Mathematics Instruction framework (CMI) – Product of BYU partnership</a:t>
            </a:r>
          </a:p>
          <a:p>
            <a:pPr lvl="1"/>
            <a:r>
              <a:rPr lang="en-US" dirty="0" smtClean="0"/>
              <a:t>Correlation to Research – Program based on same research as core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94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207"/>
    </mc:Choice>
    <mc:Fallback>
      <p:transition xmlns:p14="http://schemas.microsoft.com/office/powerpoint/2010/main" spd="slow" advTm="16720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1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3|67.6|23.4|1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|25.2|26.1|34|5.4|10.8"/>
</p:tagLst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427</TotalTime>
  <Words>221</Words>
  <Application>Microsoft Macintosh PowerPoint</Application>
  <PresentationFormat>On-screen Show (4:3)</PresentationFormat>
  <Paragraphs>26</Paragraphs>
  <Slides>5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Sky</vt:lpstr>
      <vt:lpstr>Utah Core MATH Standards</vt:lpstr>
      <vt:lpstr>Philosophy of Core </vt:lpstr>
      <vt:lpstr>Philosophy of Core </vt:lpstr>
      <vt:lpstr>Philosophy of Core</vt:lpstr>
      <vt:lpstr>How to teach the core – adoption committee’s text requirements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Textbook Adoption</dc:title>
  <dc:creator>JSD</dc:creator>
  <cp:lastModifiedBy>JSD</cp:lastModifiedBy>
  <cp:revision>57</cp:revision>
  <dcterms:created xsi:type="dcterms:W3CDTF">2012-04-30T18:27:46Z</dcterms:created>
  <dcterms:modified xsi:type="dcterms:W3CDTF">2012-05-17T18:23:36Z</dcterms:modified>
</cp:coreProperties>
</file>