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7" r:id="rId4"/>
    <p:sldId id="270" r:id="rId5"/>
    <p:sldId id="259" r:id="rId6"/>
    <p:sldId id="260" r:id="rId7"/>
    <p:sldId id="261" r:id="rId8"/>
    <p:sldId id="263" r:id="rId9"/>
    <p:sldId id="268" r:id="rId10"/>
    <p:sldId id="269" r:id="rId11"/>
    <p:sldId id="257" r:id="rId12"/>
    <p:sldId id="258" r:id="rId13"/>
    <p:sldId id="273" r:id="rId14"/>
    <p:sldId id="274" r:id="rId15"/>
    <p:sldId id="272" r:id="rId16"/>
    <p:sldId id="265" r:id="rId17"/>
    <p:sldId id="266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8" autoAdjust="0"/>
  </p:normalViewPr>
  <p:slideViewPr>
    <p:cSldViewPr snapToGrid="0" snapToObjects="1">
      <p:cViewPr varScale="1">
        <p:scale>
          <a:sx n="48" d="100"/>
          <a:sy n="48" d="100"/>
        </p:scale>
        <p:origin x="-1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35BC-EE6E-4F4B-ACD7-7F8C630788B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642D1-5903-4548-AF6E-E7E003AE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00C5-DE5A-BC47-8279-399EFBA371EC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59EC7-47A3-1645-9A54-6AF8F744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7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7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3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1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6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6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Melissa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4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EC7-47A3-1645-9A54-6AF8F7442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March 15,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elemmath.jordandistrict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Math Core Training 	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Principals – March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HMH Resources for RTI – Worksheets</a:t>
            </a:r>
          </a:p>
        </p:txBody>
      </p:sp>
      <p:pic>
        <p:nvPicPr>
          <p:cNvPr id="4" name="Content Placeholder 3" descr="Tier 3 Lesson 64 5th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 b="3140"/>
          <a:stretch/>
        </p:blipFill>
        <p:spPr>
          <a:xfrm rot="5400000">
            <a:off x="1311010" y="296392"/>
            <a:ext cx="6405507" cy="7733710"/>
          </a:xfrm>
        </p:spPr>
      </p:pic>
    </p:spTree>
    <p:extLst>
      <p:ext uri="{BB962C8B-B14F-4D97-AF65-F5344CB8AC3E}">
        <p14:creationId xmlns:p14="http://schemas.microsoft.com/office/powerpoint/2010/main" val="399044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HMH Resources for RTI – Online Games	</a:t>
            </a:r>
            <a:endParaRPr lang="en-US" dirty="0"/>
          </a:p>
        </p:txBody>
      </p:sp>
      <p:pic>
        <p:nvPicPr>
          <p:cNvPr id="4" name="Content Placeholder 3" descr="Screen Shot 2013-03-01 at 10.10.3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" b="8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62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HMH Resources for RTI – Online Games</a:t>
            </a:r>
          </a:p>
        </p:txBody>
      </p:sp>
      <p:pic>
        <p:nvPicPr>
          <p:cNvPr id="4" name="Content Placeholder 3" descr="Screen Shot 2013-03-01 at 10.13.04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r="4541" b="7770"/>
          <a:stretch/>
        </p:blipFill>
        <p:spPr>
          <a:xfrm>
            <a:off x="655131" y="1600200"/>
            <a:ext cx="7855902" cy="4876800"/>
          </a:xfrm>
        </p:spPr>
      </p:pic>
    </p:spTree>
    <p:extLst>
      <p:ext uri="{BB962C8B-B14F-4D97-AF65-F5344CB8AC3E}">
        <p14:creationId xmlns:p14="http://schemas.microsoft.com/office/powerpoint/2010/main" val="171900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JSD Resources for </a:t>
            </a:r>
            <a:r>
              <a:rPr lang="en-US" dirty="0" smtClean="0"/>
              <a:t>RTI: Benchmarks</a:t>
            </a:r>
            <a:endParaRPr lang="en-US" dirty="0"/>
          </a:p>
        </p:txBody>
      </p:sp>
      <p:pic>
        <p:nvPicPr>
          <p:cNvPr id="4" name="Content Placeholder 3" descr="Screen Shot 2013-03-05 at 1.15.3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3716"/>
          <a:stretch/>
        </p:blipFill>
        <p:spPr/>
      </p:pic>
    </p:spTree>
    <p:extLst>
      <p:ext uri="{BB962C8B-B14F-4D97-AF65-F5344CB8AC3E}">
        <p14:creationId xmlns:p14="http://schemas.microsoft.com/office/powerpoint/2010/main" val="127266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Retrievals</a:t>
            </a:r>
            <a:endParaRPr lang="en-US" dirty="0"/>
          </a:p>
        </p:txBody>
      </p:sp>
      <p:pic>
        <p:nvPicPr>
          <p:cNvPr id="7" name="Picture 6" descr="Screen Shot 2013-03-05 at 1.2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7" y="1257442"/>
            <a:ext cx="9782866" cy="3597881"/>
          </a:xfrm>
          <a:prstGeom prst="rect">
            <a:avLst/>
          </a:prstGeom>
        </p:spPr>
      </p:pic>
      <p:pic>
        <p:nvPicPr>
          <p:cNvPr id="8" name="Picture 7" descr="Screen Shot 2013-03-05 at 1.24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148"/>
            <a:ext cx="9144000" cy="18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 </a:t>
            </a:r>
            <a:r>
              <a:rPr lang="en-US" dirty="0" err="1" smtClean="0">
                <a:hlinkClick r:id="rId3"/>
              </a:rPr>
              <a:t>elemmath.jordandistrict.org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Teaching Strategy Videos</a:t>
            </a:r>
          </a:p>
          <a:p>
            <a:pPr lvl="1"/>
            <a:r>
              <a:rPr lang="en-US" dirty="0"/>
              <a:t>UEN</a:t>
            </a:r>
          </a:p>
          <a:p>
            <a:pPr lvl="1"/>
            <a:r>
              <a:rPr lang="en-US" dirty="0"/>
              <a:t>CCSSM Links</a:t>
            </a:r>
          </a:p>
          <a:p>
            <a:pPr lvl="1"/>
            <a:r>
              <a:rPr lang="en-US" dirty="0" err="1" smtClean="0"/>
              <a:t>LearnZillion</a:t>
            </a:r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0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Expectations for 2013-2014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Priority -- Student Learning</a:t>
            </a:r>
          </a:p>
          <a:p>
            <a:r>
              <a:rPr lang="en-US" dirty="0" smtClean="0"/>
              <a:t>Legal Priority -- Core </a:t>
            </a:r>
            <a:endParaRPr lang="en-US" dirty="0"/>
          </a:p>
          <a:p>
            <a:r>
              <a:rPr lang="en-US" dirty="0" smtClean="0"/>
              <a:t>Resource Priority – HMH Models, Vocabulary, Research and Background</a:t>
            </a:r>
          </a:p>
          <a:p>
            <a:r>
              <a:rPr lang="en-US" dirty="0" smtClean="0"/>
              <a:t>Follow the JSD Scope and Sequence</a:t>
            </a:r>
            <a:endParaRPr lang="en-US" dirty="0"/>
          </a:p>
          <a:p>
            <a:r>
              <a:rPr lang="en-US" dirty="0" smtClean="0"/>
              <a:t>Give Benchmark Tests </a:t>
            </a:r>
          </a:p>
          <a:p>
            <a:r>
              <a:rPr lang="en-US" dirty="0" smtClean="0"/>
              <a:t>Use Information in PLC to drive instruction</a:t>
            </a:r>
          </a:p>
          <a:p>
            <a:r>
              <a:rPr lang="en-US" dirty="0" smtClean="0"/>
              <a:t>Target and Reteach essential (critical areas) during RTI time.</a:t>
            </a:r>
          </a:p>
          <a:p>
            <a:r>
              <a:rPr lang="en-US" dirty="0" smtClean="0"/>
              <a:t>Give appropriate homework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8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JSD Curriculum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Revised Scope and Sequence	</a:t>
            </a:r>
          </a:p>
          <a:p>
            <a:r>
              <a:rPr lang="en-US" dirty="0" smtClean="0"/>
              <a:t>Revised Benchmarks</a:t>
            </a:r>
          </a:p>
          <a:p>
            <a:r>
              <a:rPr lang="en-US" dirty="0" smtClean="0"/>
              <a:t>Firm Deadlines</a:t>
            </a:r>
          </a:p>
          <a:p>
            <a:r>
              <a:rPr lang="en-US" dirty="0" smtClean="0"/>
              <a:t>Textbook Core Alignment</a:t>
            </a:r>
          </a:p>
          <a:p>
            <a:r>
              <a:rPr lang="en-US" dirty="0" smtClean="0"/>
              <a:t>Essential Elements </a:t>
            </a:r>
          </a:p>
          <a:p>
            <a:r>
              <a:rPr lang="en-US" dirty="0" smtClean="0"/>
              <a:t>Conceptual 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1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for Next Year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K-2 Consumables</a:t>
            </a:r>
          </a:p>
          <a:p>
            <a:r>
              <a:rPr lang="en-US" dirty="0" smtClean="0"/>
              <a:t>Extra Books</a:t>
            </a:r>
          </a:p>
          <a:p>
            <a:r>
              <a:rPr lang="en-US" dirty="0" err="1" smtClean="0"/>
              <a:t>Manipulatives</a:t>
            </a:r>
            <a:endParaRPr lang="en-US" dirty="0" smtClean="0"/>
          </a:p>
          <a:p>
            <a:r>
              <a:rPr lang="en-US" smtClean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5808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Grade Level Focus and Gaps</a:t>
            </a:r>
          </a:p>
          <a:p>
            <a:r>
              <a:rPr lang="en-US" sz="3600" dirty="0" smtClean="0"/>
              <a:t>HMH RTI Resources</a:t>
            </a:r>
          </a:p>
          <a:p>
            <a:r>
              <a:rPr lang="en-US" sz="3600" dirty="0" smtClean="0"/>
              <a:t>JSD RTI Resources</a:t>
            </a:r>
          </a:p>
          <a:p>
            <a:r>
              <a:rPr lang="en-US" sz="3600" dirty="0" smtClean="0"/>
              <a:t>Teacher Expectations for 2013-2014</a:t>
            </a:r>
          </a:p>
          <a:p>
            <a:r>
              <a:rPr lang="en-US" sz="3600" dirty="0" smtClean="0"/>
              <a:t>JSD Curriculum</a:t>
            </a:r>
          </a:p>
          <a:p>
            <a:r>
              <a:rPr lang="en-US" sz="3600" dirty="0" smtClean="0"/>
              <a:t>Ordering For Next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Gaps in Content – Grade Level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b="1" dirty="0" smtClean="0"/>
              <a:t>K</a:t>
            </a:r>
            <a:r>
              <a:rPr lang="en-US" sz="2400" b="1" dirty="0"/>
              <a:t>-</a:t>
            </a:r>
            <a:r>
              <a:rPr lang="en-US" sz="2400" b="1" dirty="0" smtClean="0"/>
              <a:t>2</a:t>
            </a:r>
            <a:r>
              <a:rPr lang="en-US" sz="2400" dirty="0" smtClean="0"/>
              <a:t>: Addition</a:t>
            </a:r>
            <a:r>
              <a:rPr lang="en-US" sz="2400" dirty="0"/>
              <a:t>, Subtraction, Place Value (Depth)</a:t>
            </a:r>
          </a:p>
          <a:p>
            <a:pPr lvl="1"/>
            <a:r>
              <a:rPr lang="en-US" sz="2400" b="1" dirty="0" smtClean="0"/>
              <a:t>3rd</a:t>
            </a:r>
            <a:r>
              <a:rPr lang="en-US" sz="2400" dirty="0" smtClean="0"/>
              <a:t>: Multiplication and Division Facts, Intro to Fractions (Depth)</a:t>
            </a:r>
          </a:p>
          <a:p>
            <a:pPr lvl="1"/>
            <a:r>
              <a:rPr lang="en-US" sz="2400" b="1" dirty="0" smtClean="0"/>
              <a:t>4th</a:t>
            </a:r>
            <a:r>
              <a:rPr lang="en-US" sz="2400" dirty="0" smtClean="0"/>
              <a:t>: </a:t>
            </a:r>
            <a:r>
              <a:rPr lang="en-US" sz="2400" dirty="0"/>
              <a:t>Multiplication and Division Whole Numbers, Fractions, (Depth)</a:t>
            </a:r>
          </a:p>
          <a:p>
            <a:pPr lvl="1"/>
            <a:r>
              <a:rPr lang="en-US" sz="2400" b="1" dirty="0" smtClean="0"/>
              <a:t>5th</a:t>
            </a:r>
            <a:r>
              <a:rPr lang="en-US" sz="2400" dirty="0" smtClean="0"/>
              <a:t>: </a:t>
            </a:r>
            <a:r>
              <a:rPr lang="en-US" sz="2400" dirty="0"/>
              <a:t>Operations with Fractions and Decimals, Expressions, (Depth)</a:t>
            </a:r>
          </a:p>
          <a:p>
            <a:pPr lvl="1"/>
            <a:r>
              <a:rPr lang="en-US" sz="2400" b="1" dirty="0" smtClean="0"/>
              <a:t>6th</a:t>
            </a:r>
            <a:r>
              <a:rPr lang="en-US" sz="2400" dirty="0" smtClean="0"/>
              <a:t>: </a:t>
            </a:r>
            <a:r>
              <a:rPr lang="en-US" sz="2400" dirty="0"/>
              <a:t>Ratios and Proportions, Expressions and Equations, (Depth)</a:t>
            </a:r>
          </a:p>
          <a:p>
            <a:pPr marL="27432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Problem Solving is a major focus in every grade level.</a:t>
            </a:r>
          </a:p>
          <a:p>
            <a:pPr lvl="1"/>
            <a:r>
              <a:rPr lang="en-US" sz="2400" dirty="0"/>
              <a:t>Geometry and Measurement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 -- RTI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resources are available for teachers to use when implementing and planning student interventions.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26" t="24963" r="22088" b="23700"/>
          <a:stretch/>
        </p:blipFill>
        <p:spPr>
          <a:xfrm>
            <a:off x="185194" y="3015668"/>
            <a:ext cx="8507394" cy="22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HMH Resources for RTI – </a:t>
            </a:r>
            <a:r>
              <a:rPr lang="en-US" dirty="0" smtClean="0"/>
              <a:t>Task Cards</a:t>
            </a:r>
            <a:endParaRPr lang="en-US" dirty="0"/>
          </a:p>
        </p:txBody>
      </p:sp>
      <p:pic>
        <p:nvPicPr>
          <p:cNvPr id="4" name="Content Placeholder 3" descr="Differentiated Task Card On Level 5th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6" b="-5417"/>
          <a:stretch/>
        </p:blipFill>
        <p:spPr>
          <a:xfrm rot="16200000">
            <a:off x="1423180" y="-405620"/>
            <a:ext cx="6116991" cy="8410248"/>
          </a:xfrm>
        </p:spPr>
      </p:pic>
    </p:spTree>
    <p:extLst>
      <p:ext uri="{BB962C8B-B14F-4D97-AF65-F5344CB8AC3E}">
        <p14:creationId xmlns:p14="http://schemas.microsoft.com/office/powerpoint/2010/main" val="36261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HMH Resources for RTI – </a:t>
            </a:r>
            <a:r>
              <a:rPr lang="en-US" dirty="0" smtClean="0"/>
              <a:t>Task Cards</a:t>
            </a:r>
            <a:endParaRPr lang="en-US" dirty="0"/>
          </a:p>
        </p:txBody>
      </p:sp>
      <p:pic>
        <p:nvPicPr>
          <p:cNvPr id="4" name="Content Placeholder 3" descr="Differentiated Task Tier 2 5th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b="-222"/>
          <a:stretch/>
        </p:blipFill>
        <p:spPr>
          <a:xfrm rot="16200000">
            <a:off x="1347089" y="-61630"/>
            <a:ext cx="6029741" cy="7809519"/>
          </a:xfrm>
        </p:spPr>
      </p:pic>
    </p:spTree>
    <p:extLst>
      <p:ext uri="{BB962C8B-B14F-4D97-AF65-F5344CB8AC3E}">
        <p14:creationId xmlns:p14="http://schemas.microsoft.com/office/powerpoint/2010/main" val="30126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HMH Resources for RTI – </a:t>
            </a:r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4" name="Content Placeholder 3" descr="Challenge multiply fractions 5th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" b="261"/>
          <a:stretch/>
        </p:blipFill>
        <p:spPr>
          <a:xfrm rot="16200000">
            <a:off x="1894033" y="522515"/>
            <a:ext cx="5428883" cy="7019986"/>
          </a:xfrm>
        </p:spPr>
      </p:pic>
    </p:spTree>
    <p:extLst>
      <p:ext uri="{BB962C8B-B14F-4D97-AF65-F5344CB8AC3E}">
        <p14:creationId xmlns:p14="http://schemas.microsoft.com/office/powerpoint/2010/main" val="422645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HMH Resources for RTI – </a:t>
            </a:r>
            <a:r>
              <a:rPr lang="en-US" dirty="0" smtClean="0"/>
              <a:t>Worksheets</a:t>
            </a:r>
            <a:endParaRPr lang="en-US" dirty="0"/>
          </a:p>
        </p:txBody>
      </p:sp>
      <p:pic>
        <p:nvPicPr>
          <p:cNvPr id="4" name="Content Placeholder 3" descr="Tier 1 Lesson 65 5th.pdf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4863"/>
          <a:stretch/>
        </p:blipFill>
        <p:spPr/>
      </p:pic>
      <p:pic>
        <p:nvPicPr>
          <p:cNvPr id="10" name="Content Placeholder 9" descr="Tier 1 Lesson 65 5th.pd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4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91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HMH Resources for RTI – Worksheets</a:t>
            </a:r>
          </a:p>
        </p:txBody>
      </p:sp>
      <p:pic>
        <p:nvPicPr>
          <p:cNvPr id="4" name="Content Placeholder 3" descr="Tier 2 Lesson 64 5th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b="207"/>
          <a:stretch/>
        </p:blipFill>
        <p:spPr>
          <a:xfrm>
            <a:off x="2131226" y="1105521"/>
            <a:ext cx="4668532" cy="5893174"/>
          </a:xfrm>
        </p:spPr>
      </p:pic>
    </p:spTree>
    <p:extLst>
      <p:ext uri="{BB962C8B-B14F-4D97-AF65-F5344CB8AC3E}">
        <p14:creationId xmlns:p14="http://schemas.microsoft.com/office/powerpoint/2010/main" val="214668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291</TotalTime>
  <Words>320</Words>
  <Application>Microsoft Macintosh PowerPoint</Application>
  <PresentationFormat>On-screen Show (4:3)</PresentationFormat>
  <Paragraphs>93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Elementary Math Core Training  </vt:lpstr>
      <vt:lpstr>Agenda </vt:lpstr>
      <vt:lpstr>Gaps in Content – Grade Level Focus</vt:lpstr>
      <vt:lpstr>Fractions -- RTI</vt:lpstr>
      <vt:lpstr>HMH Resources for RTI – Task Cards</vt:lpstr>
      <vt:lpstr>HMH Resources for RTI – Task Cards</vt:lpstr>
      <vt:lpstr>HMH Resources for RTI – Challenge</vt:lpstr>
      <vt:lpstr>HMH Resources for RTI – Worksheets</vt:lpstr>
      <vt:lpstr>HMH Resources for RTI – Worksheets</vt:lpstr>
      <vt:lpstr>HMH Resources for RTI – Worksheets</vt:lpstr>
      <vt:lpstr>HMH Resources for RTI – Online Games </vt:lpstr>
      <vt:lpstr>HMH Resources for RTI – Online Games</vt:lpstr>
      <vt:lpstr>JSD Resources for RTI: Benchmarks</vt:lpstr>
      <vt:lpstr>Benchmark Retrievals</vt:lpstr>
      <vt:lpstr>Website:  elemmath.jordandistrict.org</vt:lpstr>
      <vt:lpstr>Teacher Expectations for 2013-2014  </vt:lpstr>
      <vt:lpstr>JSD Curriculum </vt:lpstr>
      <vt:lpstr>Orders for Next Year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Math Core Training  </dc:title>
  <dc:creator>Melissa Garber</dc:creator>
  <cp:lastModifiedBy>Melissa Garber</cp:lastModifiedBy>
  <cp:revision>20</cp:revision>
  <cp:lastPrinted>2013-03-05T22:24:51Z</cp:lastPrinted>
  <dcterms:created xsi:type="dcterms:W3CDTF">2013-03-01T15:37:28Z</dcterms:created>
  <dcterms:modified xsi:type="dcterms:W3CDTF">2013-03-15T17:29:38Z</dcterms:modified>
</cp:coreProperties>
</file>